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71" r:id="rId8"/>
    <p:sldId id="262" r:id="rId9"/>
    <p:sldId id="263" r:id="rId10"/>
    <p:sldId id="265" r:id="rId11"/>
    <p:sldId id="266" r:id="rId12"/>
    <p:sldId id="267" r:id="rId13"/>
    <p:sldId id="270" r:id="rId14"/>
    <p:sldId id="268" r:id="rId15"/>
    <p:sldId id="269" r:id="rId16"/>
  </p:sldIdLst>
  <p:sldSz cx="18288000" cy="10287000"/>
  <p:notesSz cx="6858000" cy="9144000"/>
  <p:embeddedFontLst>
    <p:embeddedFont>
      <p:font typeface="HK Grotesk" panose="020B0604020202020204" charset="0"/>
      <p:regular r:id="rId18"/>
    </p:embeddedFont>
    <p:embeddedFont>
      <p:font typeface="HK Grotesk Bold" panose="020B0604020202020204" charset="0"/>
      <p:regular r:id="rId19"/>
      <p:bold r:id="rId20"/>
    </p:embeddedFont>
    <p:embeddedFont>
      <p:font typeface="HK Grotesk Light" panose="020B0604020202020204" charset="0"/>
      <p:regular r:id="rId21"/>
    </p:embeddedFont>
    <p:embeddedFont>
      <p:font typeface="HK Grotesk Medium" panose="020B0604020202020204" charset="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 autoAdjust="0"/>
    <p:restoredTop sz="94558" autoAdjust="0"/>
  </p:normalViewPr>
  <p:slideViewPr>
    <p:cSldViewPr>
      <p:cViewPr varScale="1">
        <p:scale>
          <a:sx n="45" d="100"/>
          <a:sy n="45" d="100"/>
        </p:scale>
        <p:origin x="620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918297-A89F-4BF8-A864-E01729530F5D}" type="datetimeFigureOut">
              <a:rPr lang="en-IN" smtClean="0"/>
              <a:t>28-05-2024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17FC81-7F24-40FA-9C39-C53B38D5305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746906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17FC81-7F24-40FA-9C39-C53B38D5305A}" type="slidenum">
              <a:rPr lang="en-IN" smtClean="0"/>
              <a:t>11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575464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17FC81-7F24-40FA-9C39-C53B38D5305A}" type="slidenum">
              <a:rPr lang="en-IN" smtClean="0"/>
              <a:t>12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692844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4.svg"/><Relationship Id="rId7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4.svg"/><Relationship Id="rId7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0F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6038319">
            <a:off x="8788716" y="-1944085"/>
            <a:ext cx="4389035" cy="3880776"/>
          </a:xfrm>
          <a:custGeom>
            <a:avLst/>
            <a:gdLst/>
            <a:ahLst/>
            <a:cxnLst/>
            <a:rect l="l" t="t" r="r" b="b"/>
            <a:pathLst>
              <a:path w="4389035" h="3880776">
                <a:moveTo>
                  <a:pt x="0" y="0"/>
                </a:moveTo>
                <a:lnTo>
                  <a:pt x="4389035" y="0"/>
                </a:lnTo>
                <a:lnTo>
                  <a:pt x="4389035" y="3880776"/>
                </a:lnTo>
                <a:lnTo>
                  <a:pt x="0" y="38807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9056435">
            <a:off x="16778633" y="8847171"/>
            <a:ext cx="2608533" cy="3466489"/>
          </a:xfrm>
          <a:custGeom>
            <a:avLst/>
            <a:gdLst/>
            <a:ahLst/>
            <a:cxnLst/>
            <a:rect l="l" t="t" r="r" b="b"/>
            <a:pathLst>
              <a:path w="2608533" h="3466489">
                <a:moveTo>
                  <a:pt x="0" y="0"/>
                </a:moveTo>
                <a:lnTo>
                  <a:pt x="2608533" y="0"/>
                </a:lnTo>
                <a:lnTo>
                  <a:pt x="2608533" y="3466489"/>
                </a:lnTo>
                <a:lnTo>
                  <a:pt x="0" y="346648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281246" y="2118778"/>
            <a:ext cx="9091353" cy="5777332"/>
            <a:chOff x="-46277" y="466103"/>
            <a:chExt cx="12121804" cy="7703111"/>
          </a:xfrm>
        </p:grpSpPr>
        <p:sp>
          <p:nvSpPr>
            <p:cNvPr id="5" name="TextBox 5"/>
            <p:cNvSpPr txBox="1"/>
            <p:nvPr/>
          </p:nvSpPr>
          <p:spPr>
            <a:xfrm>
              <a:off x="-2" y="466103"/>
              <a:ext cx="12075529" cy="410368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>
                <a:lnSpc>
                  <a:spcPts val="7993"/>
                </a:lnSpc>
              </a:pPr>
              <a:r>
                <a:rPr lang="en-US" sz="7000" b="1" dirty="0">
                  <a:solidFill>
                    <a:srgbClr val="2ABCB8"/>
                  </a:solidFill>
                  <a:latin typeface="+mj-lt"/>
                </a:rPr>
                <a:t>Unveiling Similarities: </a:t>
              </a:r>
              <a:r>
                <a:rPr lang="en-US" sz="7000" dirty="0">
                  <a:solidFill>
                    <a:srgbClr val="FFFFFF"/>
                  </a:solidFill>
                  <a:latin typeface="+mj-lt"/>
                </a:rPr>
                <a:t>Text Analytics in Financial Reports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-46277" y="5515067"/>
              <a:ext cx="11860274" cy="26541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220"/>
                </a:lnSpc>
              </a:pPr>
              <a:r>
                <a:rPr lang="en-US" sz="4000" dirty="0">
                  <a:solidFill>
                    <a:srgbClr val="FFFFFF"/>
                  </a:solidFill>
                  <a:latin typeface="HK Grotesk Medium"/>
                </a:rPr>
                <a:t>Group 2 - Anu Lakhani, Sanya Jolly, Sandy Agustines, Somya Jindal </a:t>
              </a:r>
            </a:p>
            <a:p>
              <a:pPr marL="0" lvl="0" indent="0">
                <a:lnSpc>
                  <a:spcPts val="5220"/>
                </a:lnSpc>
              </a:pPr>
              <a:endParaRPr lang="en-US" sz="4078" dirty="0">
                <a:solidFill>
                  <a:srgbClr val="FFFFFF"/>
                </a:solidFill>
                <a:latin typeface="HK Grotesk Medium"/>
              </a:endParaRPr>
            </a:p>
          </p:txBody>
        </p:sp>
      </p:grpSp>
      <p:sp>
        <p:nvSpPr>
          <p:cNvPr id="7" name="Freeform 7"/>
          <p:cNvSpPr/>
          <p:nvPr/>
        </p:nvSpPr>
        <p:spPr>
          <a:xfrm rot="6717731">
            <a:off x="-1473241" y="8800145"/>
            <a:ext cx="3578389" cy="3560542"/>
          </a:xfrm>
          <a:custGeom>
            <a:avLst/>
            <a:gdLst/>
            <a:ahLst/>
            <a:cxnLst/>
            <a:rect l="l" t="t" r="r" b="b"/>
            <a:pathLst>
              <a:path w="3578389" h="3560542">
                <a:moveTo>
                  <a:pt x="0" y="0"/>
                </a:moveTo>
                <a:lnTo>
                  <a:pt x="3578389" y="0"/>
                </a:lnTo>
                <a:lnTo>
                  <a:pt x="3578389" y="3560542"/>
                </a:lnTo>
                <a:lnTo>
                  <a:pt x="0" y="356054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9296789" y="2118778"/>
            <a:ext cx="8786110" cy="6765627"/>
          </a:xfrm>
          <a:custGeom>
            <a:avLst/>
            <a:gdLst/>
            <a:ahLst/>
            <a:cxnLst/>
            <a:rect l="l" t="t" r="r" b="b"/>
            <a:pathLst>
              <a:path w="8786110" h="6765627">
                <a:moveTo>
                  <a:pt x="0" y="0"/>
                </a:moveTo>
                <a:lnTo>
                  <a:pt x="8786110" y="0"/>
                </a:lnTo>
                <a:lnTo>
                  <a:pt x="8786110" y="6765627"/>
                </a:lnTo>
                <a:lnTo>
                  <a:pt x="0" y="676562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1335" r="-1335"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0F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08992" y="888057"/>
            <a:ext cx="7725408" cy="4204769"/>
          </a:xfrm>
          <a:custGeom>
            <a:avLst/>
            <a:gdLst/>
            <a:ahLst/>
            <a:cxnLst/>
            <a:rect l="l" t="t" r="r" b="b"/>
            <a:pathLst>
              <a:path w="7810837" h="2945651">
                <a:moveTo>
                  <a:pt x="0" y="0"/>
                </a:moveTo>
                <a:lnTo>
                  <a:pt x="7810837" y="0"/>
                </a:lnTo>
                <a:lnTo>
                  <a:pt x="7810837" y="2945652"/>
                </a:lnTo>
                <a:lnTo>
                  <a:pt x="0" y="29456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507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9372600" y="908565"/>
            <a:ext cx="8305800" cy="4184261"/>
          </a:xfrm>
          <a:custGeom>
            <a:avLst/>
            <a:gdLst/>
            <a:ahLst/>
            <a:cxnLst/>
            <a:rect l="l" t="t" r="r" b="b"/>
            <a:pathLst>
              <a:path w="7810837" h="3161529">
                <a:moveTo>
                  <a:pt x="0" y="0"/>
                </a:moveTo>
                <a:lnTo>
                  <a:pt x="7810837" y="0"/>
                </a:lnTo>
                <a:lnTo>
                  <a:pt x="7810837" y="3161529"/>
                </a:lnTo>
                <a:lnTo>
                  <a:pt x="0" y="316152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838489" y="5943356"/>
            <a:ext cx="6546913" cy="2460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091"/>
              </a:lnSpc>
            </a:pPr>
            <a:endParaRPr dirty="0"/>
          </a:p>
          <a:p>
            <a:pPr marL="457200" indent="-457200">
              <a:lnSpc>
                <a:spcPts val="2091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FFFF"/>
                </a:solidFill>
                <a:latin typeface="+mj-lt"/>
              </a:rPr>
              <a:t>The chart shows negative sentiment scores for the Management Discussion and Analysis (MD&amp;A) section of Tesla and GM's 10-K filings.</a:t>
            </a:r>
          </a:p>
          <a:p>
            <a:pPr marL="457200" indent="-457200">
              <a:lnSpc>
                <a:spcPts val="2091"/>
              </a:lnSpc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FFFFFF"/>
              </a:solidFill>
              <a:latin typeface="+mj-lt"/>
            </a:endParaRPr>
          </a:p>
          <a:p>
            <a:pPr marL="457200" indent="-457200">
              <a:lnSpc>
                <a:spcPts val="2091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FFFF"/>
                </a:solidFill>
                <a:latin typeface="+mj-lt"/>
              </a:rPr>
              <a:t>Tesla exhibits lower negative sentiment scores compared to GM, indicating a more positive tone in their MD&amp;A.</a:t>
            </a:r>
            <a:endParaRPr lang="en-US" sz="1743" dirty="0">
              <a:solidFill>
                <a:srgbClr val="FFFFFF"/>
              </a:solidFill>
              <a:latin typeface="HK Grotesk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9372600" y="6078008"/>
            <a:ext cx="6705600" cy="21916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ts val="2091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FFFF"/>
                </a:solidFill>
                <a:latin typeface="+mj-lt"/>
              </a:rPr>
              <a:t>This chart displays the positive scores for Tesla and GM for their MD&amp;A section from 10-K filings.</a:t>
            </a:r>
          </a:p>
          <a:p>
            <a:pPr marL="457200" indent="-457200">
              <a:lnSpc>
                <a:spcPts val="2091"/>
              </a:lnSpc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FFFFFF"/>
              </a:solidFill>
              <a:latin typeface="+mj-lt"/>
            </a:endParaRPr>
          </a:p>
          <a:p>
            <a:pPr marL="457200" indent="-457200">
              <a:lnSpc>
                <a:spcPts val="2091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FFFF"/>
                </a:solidFill>
                <a:latin typeface="+mj-lt"/>
              </a:rPr>
              <a:t>Tesla shows a peak in positive sentiment around 2018, while GM's scores reveal a more consistent pattern, with a slight upward trend in recent years.</a:t>
            </a:r>
            <a:endParaRPr lang="en-US" sz="1743" dirty="0">
              <a:solidFill>
                <a:srgbClr val="FFFFFF"/>
              </a:solidFill>
              <a:latin typeface="HK Grotesk Bold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F5C2E7-D3F7-42A8-CC36-5442ED00D13D}"/>
              </a:ext>
            </a:extLst>
          </p:cNvPr>
          <p:cNvSpPr txBox="1"/>
          <p:nvPr/>
        </p:nvSpPr>
        <p:spPr>
          <a:xfrm>
            <a:off x="831115" y="5092827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Fig 5: Vader Sentiment Negative Scores  for Tesla and GM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1CB295-23D3-90E4-A914-813D57014C06}"/>
              </a:ext>
            </a:extLst>
          </p:cNvPr>
          <p:cNvSpPr txBox="1"/>
          <p:nvPr/>
        </p:nvSpPr>
        <p:spPr>
          <a:xfrm>
            <a:off x="9372600" y="5125699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Fig 6: Vader Sentiment Positive Scores  for Tesla and GM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0F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525000" y="647700"/>
            <a:ext cx="7053775" cy="6324600"/>
          </a:xfrm>
          <a:custGeom>
            <a:avLst/>
            <a:gdLst/>
            <a:ahLst/>
            <a:cxnLst/>
            <a:rect l="l" t="t" r="r" b="b"/>
            <a:pathLst>
              <a:path w="7271950" h="6872990">
                <a:moveTo>
                  <a:pt x="0" y="0"/>
                </a:moveTo>
                <a:lnTo>
                  <a:pt x="7271950" y="0"/>
                </a:lnTo>
                <a:lnTo>
                  <a:pt x="7271950" y="6872990"/>
                </a:lnTo>
                <a:lnTo>
                  <a:pt x="0" y="68729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709225" y="647700"/>
            <a:ext cx="6909456" cy="6324600"/>
          </a:xfrm>
          <a:custGeom>
            <a:avLst/>
            <a:gdLst/>
            <a:ahLst/>
            <a:cxnLst/>
            <a:rect l="l" t="t" r="r" b="b"/>
            <a:pathLst>
              <a:path w="6909456" h="6829042">
                <a:moveTo>
                  <a:pt x="0" y="0"/>
                </a:moveTo>
                <a:lnTo>
                  <a:pt x="6909456" y="0"/>
                </a:lnTo>
                <a:lnTo>
                  <a:pt x="6909456" y="6829042"/>
                </a:lnTo>
                <a:lnTo>
                  <a:pt x="0" y="682904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48C378-FF32-829A-A584-7521953E720C}"/>
              </a:ext>
            </a:extLst>
          </p:cNvPr>
          <p:cNvSpPr txBox="1"/>
          <p:nvPr/>
        </p:nvSpPr>
        <p:spPr>
          <a:xfrm>
            <a:off x="1777093" y="7570548"/>
            <a:ext cx="14986907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b="0" i="0" u="none" strike="noStrike" dirty="0">
                <a:solidFill>
                  <a:schemeClr val="bg1"/>
                </a:solidFill>
                <a:effectLst/>
                <a:latin typeface="+mj-lt"/>
              </a:rPr>
              <a:t>Radar charts represents the frequency of certain keywords in Management Discussion and Analysis section across multiple filings over time.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b="0" i="0" u="none" strike="noStrike" dirty="0">
                <a:solidFill>
                  <a:schemeClr val="bg1"/>
                </a:solidFill>
                <a:effectLst/>
                <a:latin typeface="+mj-lt"/>
              </a:rPr>
              <a:t>Spokes for </a:t>
            </a:r>
            <a:r>
              <a:rPr lang="en-US" sz="2800" b="1" i="0" u="none" strike="noStrike" dirty="0">
                <a:solidFill>
                  <a:srgbClr val="2ABCB8"/>
                </a:solidFill>
                <a:effectLst/>
                <a:latin typeface="+mj-lt"/>
              </a:rPr>
              <a:t>‘significant’, ‘gain’, ‘risk’, ‘loss’, ‘debt’</a:t>
            </a:r>
            <a:r>
              <a:rPr lang="en-US" sz="2800" b="0" i="0" u="none" strike="noStrike" dirty="0">
                <a:solidFill>
                  <a:schemeClr val="bg1"/>
                </a:solidFill>
                <a:effectLst/>
                <a:latin typeface="+mj-lt"/>
              </a:rPr>
              <a:t>, which show greater lengths shows that these terms appear more frequently in Tesla’s discussions.</a:t>
            </a:r>
          </a:p>
          <a:p>
            <a:pPr rtl="0" fontAlgn="base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b="0" i="0" u="none" strike="noStrike" dirty="0">
                <a:solidFill>
                  <a:schemeClr val="bg1"/>
                </a:solidFill>
                <a:effectLst/>
                <a:latin typeface="+mj-lt"/>
              </a:rPr>
              <a:t>For GM, the </a:t>
            </a:r>
            <a:r>
              <a:rPr lang="en-US" sz="2800" b="1" i="0" u="none" strike="noStrike" dirty="0">
                <a:solidFill>
                  <a:srgbClr val="2ABCB8"/>
                </a:solidFill>
                <a:effectLst/>
                <a:latin typeface="+mj-lt"/>
              </a:rPr>
              <a:t>‘loss’</a:t>
            </a:r>
            <a:r>
              <a:rPr lang="en-US" sz="2800" b="0" i="0" u="none" strike="noStrike" dirty="0">
                <a:solidFill>
                  <a:schemeClr val="bg1"/>
                </a:solidFill>
                <a:effectLst/>
                <a:latin typeface="+mj-lt"/>
              </a:rPr>
              <a:t> keyword extends much further out than most other terms, suggesting a more frequent discussion of losses in GM's communications.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A844525-9AAA-ED5C-C443-D1EAA5655FE9}"/>
              </a:ext>
            </a:extLst>
          </p:cNvPr>
          <p:cNvSpPr txBox="1"/>
          <p:nvPr/>
        </p:nvSpPr>
        <p:spPr>
          <a:xfrm>
            <a:off x="1689560" y="7067527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Fig 7: Tesla Keyword Radar Chart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3B4F86A-04BC-DD98-84AB-6B51A872B044}"/>
              </a:ext>
            </a:extLst>
          </p:cNvPr>
          <p:cNvSpPr txBox="1"/>
          <p:nvPr/>
        </p:nvSpPr>
        <p:spPr>
          <a:xfrm>
            <a:off x="9525000" y="7109039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Fig 8: GM Keyword Radar Chart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0F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31476" y="862137"/>
            <a:ext cx="8352662" cy="5375518"/>
          </a:xfrm>
          <a:custGeom>
            <a:avLst/>
            <a:gdLst/>
            <a:ahLst/>
            <a:cxnLst/>
            <a:rect l="l" t="t" r="r" b="b"/>
            <a:pathLst>
              <a:path w="8612524" h="5402402">
                <a:moveTo>
                  <a:pt x="0" y="0"/>
                </a:moveTo>
                <a:lnTo>
                  <a:pt x="8612524" y="0"/>
                </a:lnTo>
                <a:lnTo>
                  <a:pt x="8612524" y="5402401"/>
                </a:lnTo>
                <a:lnTo>
                  <a:pt x="0" y="54024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9403863" y="889019"/>
            <a:ext cx="8198337" cy="5348636"/>
          </a:xfrm>
          <a:custGeom>
            <a:avLst/>
            <a:gdLst/>
            <a:ahLst/>
            <a:cxnLst/>
            <a:rect l="l" t="t" r="r" b="b"/>
            <a:pathLst>
              <a:path w="8584497" h="5348636">
                <a:moveTo>
                  <a:pt x="0" y="0"/>
                </a:moveTo>
                <a:lnTo>
                  <a:pt x="8584497" y="0"/>
                </a:lnTo>
                <a:lnTo>
                  <a:pt x="8584497" y="5348637"/>
                </a:lnTo>
                <a:lnTo>
                  <a:pt x="0" y="534863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5D13E4-08BC-6039-909B-7D364E6AF482}"/>
              </a:ext>
            </a:extLst>
          </p:cNvPr>
          <p:cNvSpPr txBox="1"/>
          <p:nvPr/>
        </p:nvSpPr>
        <p:spPr>
          <a:xfrm>
            <a:off x="457201" y="6819900"/>
            <a:ext cx="8612524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b="0" i="0" u="none" strike="noStrike" dirty="0">
                <a:solidFill>
                  <a:schemeClr val="bg1"/>
                </a:solidFill>
                <a:effectLst/>
                <a:latin typeface="+mj-lt"/>
              </a:rPr>
              <a:t>Frequency of </a:t>
            </a:r>
            <a:r>
              <a:rPr lang="en-US" sz="2800" b="1" i="0" u="none" strike="noStrike" dirty="0">
                <a:solidFill>
                  <a:srgbClr val="2ABCB8"/>
                </a:solidFill>
                <a:effectLst/>
                <a:latin typeface="+mj-lt"/>
              </a:rPr>
              <a:t>‘safety’</a:t>
            </a:r>
            <a:r>
              <a:rPr lang="en-US" sz="2800" b="1" i="0" u="none" strike="noStrike" dirty="0">
                <a:solidFill>
                  <a:schemeClr val="bg1"/>
                </a:solidFill>
                <a:effectLst/>
                <a:latin typeface="+mj-lt"/>
              </a:rPr>
              <a:t> </a:t>
            </a:r>
            <a:r>
              <a:rPr lang="en-US" sz="2800" b="0" i="0" u="none" strike="noStrike" dirty="0">
                <a:solidFill>
                  <a:schemeClr val="bg1"/>
                </a:solidFill>
                <a:effectLst/>
                <a:latin typeface="+mj-lt"/>
              </a:rPr>
              <a:t>keyword was stable until 2020, after which there is a significant peak in 2024. 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b="0" i="0" u="none" strike="noStrike" dirty="0">
                <a:solidFill>
                  <a:schemeClr val="bg1"/>
                </a:solidFill>
                <a:effectLst/>
                <a:latin typeface="+mj-lt"/>
              </a:rPr>
              <a:t>The </a:t>
            </a:r>
            <a:r>
              <a:rPr lang="en-US" sz="2800" b="1" i="0" u="none" strike="noStrike" dirty="0">
                <a:solidFill>
                  <a:srgbClr val="2ABCB8"/>
                </a:solidFill>
                <a:effectLst/>
                <a:latin typeface="+mj-lt"/>
              </a:rPr>
              <a:t>‘solar’</a:t>
            </a:r>
            <a:r>
              <a:rPr lang="en-US" sz="2800" b="1" i="0" u="none" strike="noStrike" dirty="0">
                <a:solidFill>
                  <a:schemeClr val="bg1"/>
                </a:solidFill>
                <a:effectLst/>
                <a:latin typeface="+mj-lt"/>
              </a:rPr>
              <a:t> </a:t>
            </a:r>
            <a:r>
              <a:rPr lang="en-US" sz="2800" b="0" i="0" u="none" strike="noStrike" dirty="0">
                <a:solidFill>
                  <a:schemeClr val="bg1"/>
                </a:solidFill>
                <a:effectLst/>
                <a:latin typeface="+mj-lt"/>
              </a:rPr>
              <a:t>keyword maintains a low profile throughout the timeline.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b="1" i="0" u="none" strike="noStrike" dirty="0">
                <a:solidFill>
                  <a:srgbClr val="2ABCB8"/>
                </a:solidFill>
                <a:effectLst/>
                <a:latin typeface="+mj-lt"/>
              </a:rPr>
              <a:t>‘</a:t>
            </a:r>
            <a:r>
              <a:rPr lang="en-US" sz="2800" b="1" dirty="0">
                <a:solidFill>
                  <a:srgbClr val="2ABCB8"/>
                </a:solidFill>
                <a:latin typeface="+mj-lt"/>
              </a:rPr>
              <a:t>Renewable’</a:t>
            </a:r>
            <a:r>
              <a:rPr lang="en-US" sz="2800" b="1" i="0" u="none" strike="noStrike" dirty="0">
                <a:solidFill>
                  <a:schemeClr val="bg1"/>
                </a:solidFill>
                <a:effectLst/>
                <a:latin typeface="+mj-lt"/>
              </a:rPr>
              <a:t> </a:t>
            </a:r>
            <a:r>
              <a:rPr lang="en-US" sz="2800" b="0" i="0" u="none" strike="noStrike" dirty="0">
                <a:solidFill>
                  <a:schemeClr val="bg1"/>
                </a:solidFill>
                <a:effectLst/>
                <a:latin typeface="+mj-lt"/>
              </a:rPr>
              <a:t>does not have a significant presence.</a:t>
            </a:r>
          </a:p>
          <a:p>
            <a:pPr rtl="0" fontAlgn="base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b="0" i="0" u="none" strike="noStrike" dirty="0">
                <a:solidFill>
                  <a:schemeClr val="bg1"/>
                </a:solidFill>
                <a:effectLst/>
                <a:latin typeface="+mj-lt"/>
              </a:rPr>
              <a:t>The </a:t>
            </a:r>
            <a:r>
              <a:rPr lang="en-US" sz="2800" b="1" i="0" u="none" strike="noStrike" dirty="0">
                <a:solidFill>
                  <a:srgbClr val="2ABCB8"/>
                </a:solidFill>
                <a:effectLst/>
                <a:latin typeface="+mj-lt"/>
              </a:rPr>
              <a:t>‘a</a:t>
            </a:r>
            <a:r>
              <a:rPr lang="en-US" sz="2800" b="1" dirty="0">
                <a:solidFill>
                  <a:srgbClr val="2ABCB8"/>
                </a:solidFill>
                <a:latin typeface="+mj-lt"/>
              </a:rPr>
              <a:t>utonomous’ </a:t>
            </a:r>
            <a:r>
              <a:rPr lang="en-US" sz="2800" b="0" i="0" u="none" strike="noStrike" dirty="0">
                <a:solidFill>
                  <a:schemeClr val="bg1"/>
                </a:solidFill>
                <a:effectLst/>
                <a:latin typeface="+mj-lt"/>
              </a:rPr>
              <a:t>keyword, peaks around 2017 and 2018.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9F2DA0-FD93-2953-56CC-C8D1F0F04F3B}"/>
              </a:ext>
            </a:extLst>
          </p:cNvPr>
          <p:cNvSpPr txBox="1"/>
          <p:nvPr/>
        </p:nvSpPr>
        <p:spPr>
          <a:xfrm>
            <a:off x="9353713" y="6813755"/>
            <a:ext cx="8612524" cy="1969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b="0" i="0" u="none" strike="noStrike" dirty="0">
                <a:solidFill>
                  <a:schemeClr val="bg1"/>
                </a:solidFill>
                <a:effectLst/>
                <a:latin typeface="+mj-lt"/>
              </a:rPr>
              <a:t>Frequency of </a:t>
            </a:r>
            <a:r>
              <a:rPr lang="en-US" sz="2800" b="1" i="0" u="none" strike="noStrike" dirty="0">
                <a:solidFill>
                  <a:srgbClr val="2ABCB8"/>
                </a:solidFill>
                <a:effectLst/>
                <a:latin typeface="+mj-lt"/>
              </a:rPr>
              <a:t>‘electric’</a:t>
            </a:r>
            <a:r>
              <a:rPr lang="en-US" sz="2800" b="1" i="0" u="none" strike="noStrike" dirty="0">
                <a:solidFill>
                  <a:schemeClr val="bg1"/>
                </a:solidFill>
                <a:effectLst/>
                <a:latin typeface="+mj-lt"/>
              </a:rPr>
              <a:t> </a:t>
            </a:r>
            <a:r>
              <a:rPr lang="en-US" sz="2800" b="0" i="0" u="none" strike="noStrike" dirty="0">
                <a:solidFill>
                  <a:schemeClr val="bg1"/>
                </a:solidFill>
                <a:effectLst/>
                <a:latin typeface="+mj-lt"/>
              </a:rPr>
              <a:t>keyword was high in early years.</a:t>
            </a:r>
          </a:p>
          <a:p>
            <a:pPr rtl="0" fontAlgn="base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b="1" i="0" u="none" strike="noStrike" dirty="0">
                <a:solidFill>
                  <a:srgbClr val="2ABCB8"/>
                </a:solidFill>
                <a:effectLst/>
                <a:latin typeface="+mj-lt"/>
              </a:rPr>
              <a:t>‘Solar’</a:t>
            </a:r>
            <a:r>
              <a:rPr lang="en-US" sz="2800" b="1" i="0" u="none" strike="noStrike" dirty="0">
                <a:solidFill>
                  <a:schemeClr val="bg1"/>
                </a:solidFill>
                <a:effectLst/>
                <a:latin typeface="+mj-lt"/>
              </a:rPr>
              <a:t> </a:t>
            </a:r>
            <a:r>
              <a:rPr lang="en-US" sz="2800" b="0" i="0" u="none" strike="noStrike" dirty="0">
                <a:solidFill>
                  <a:schemeClr val="bg1"/>
                </a:solidFill>
                <a:effectLst/>
                <a:latin typeface="+mj-lt"/>
              </a:rPr>
              <a:t>has a substantial peak from 2018 to 2020</a:t>
            </a:r>
            <a:endParaRPr lang="en-US" sz="2800" dirty="0">
              <a:solidFill>
                <a:schemeClr val="bg1"/>
              </a:solidFill>
              <a:latin typeface="+mj-lt"/>
            </a:endParaRPr>
          </a:p>
          <a:p>
            <a:pPr rtl="0" fontAlgn="base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b="1" i="0" u="none" strike="noStrike" dirty="0">
                <a:solidFill>
                  <a:srgbClr val="2ABCB8"/>
                </a:solidFill>
                <a:effectLst/>
                <a:latin typeface="+mj-lt"/>
              </a:rPr>
              <a:t>‘Safety’ </a:t>
            </a:r>
            <a:r>
              <a:rPr lang="en-US" sz="2800" b="0" i="0" u="none" strike="noStrike" dirty="0">
                <a:solidFill>
                  <a:schemeClr val="bg1"/>
                </a:solidFill>
                <a:effectLst/>
                <a:latin typeface="+mj-lt"/>
              </a:rPr>
              <a:t>maintains a steady but not a significantly increasing trend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6AD293-DE60-20E8-DC7F-25669B9560F6}"/>
              </a:ext>
            </a:extLst>
          </p:cNvPr>
          <p:cNvSpPr txBox="1"/>
          <p:nvPr/>
        </p:nvSpPr>
        <p:spPr>
          <a:xfrm>
            <a:off x="553599" y="6407026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Fig 9: Line Chart for GM Business Strategy Keywords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7DA5BF-FEE9-DE3B-3664-407391589D36}"/>
              </a:ext>
            </a:extLst>
          </p:cNvPr>
          <p:cNvSpPr txBox="1"/>
          <p:nvPr/>
        </p:nvSpPr>
        <p:spPr>
          <a:xfrm>
            <a:off x="9384198" y="6363484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Fig 10: Line Chart for Tesla Business Strategy Keywords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0F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15D13E4-08BC-6039-909B-7D364E6AF482}"/>
              </a:ext>
            </a:extLst>
          </p:cNvPr>
          <p:cNvSpPr txBox="1"/>
          <p:nvPr/>
        </p:nvSpPr>
        <p:spPr>
          <a:xfrm>
            <a:off x="4013020" y="7368423"/>
            <a:ext cx="10058400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en-US" sz="2800" b="0" i="0" u="none" strike="noStrike" dirty="0">
                <a:solidFill>
                  <a:schemeClr val="bg1"/>
                </a:solidFill>
                <a:effectLst/>
                <a:latin typeface="+mj-lt"/>
              </a:rPr>
              <a:t>Filings of Tesla and GM form distinct clusters. </a:t>
            </a:r>
            <a:endParaRPr lang="en-US" sz="2800" b="0" dirty="0">
              <a:solidFill>
                <a:schemeClr val="bg1"/>
              </a:solidFill>
              <a:effectLst/>
              <a:latin typeface="+mj-lt"/>
            </a:endParaRPr>
          </a:p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en-US" sz="2800" b="0" i="0" u="none" strike="noStrike" dirty="0">
                <a:solidFill>
                  <a:schemeClr val="bg1"/>
                </a:solidFill>
                <a:effectLst/>
                <a:latin typeface="+mj-lt"/>
              </a:rPr>
              <a:t>It shows that their business strategies have unique textual content.</a:t>
            </a:r>
            <a:endParaRPr lang="en-US" sz="2800" b="0" dirty="0">
              <a:solidFill>
                <a:schemeClr val="bg1"/>
              </a:solidFill>
              <a:effectLst/>
              <a:latin typeface="+mj-lt"/>
            </a:endParaRPr>
          </a:p>
          <a:p>
            <a:br>
              <a:rPr lang="en-US" sz="2800" dirty="0">
                <a:solidFill>
                  <a:schemeClr val="bg1"/>
                </a:solidFill>
                <a:latin typeface="+mj-lt"/>
              </a:rPr>
            </a:br>
            <a:endParaRPr lang="en-US" sz="2800" b="0" i="0" u="none" strike="noStrike" dirty="0">
              <a:solidFill>
                <a:schemeClr val="bg1"/>
              </a:solidFill>
              <a:effectLst/>
              <a:latin typeface="+mj-lt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4134848-7716-3C58-E546-84854E1BA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7433" y="991027"/>
            <a:ext cx="9539287" cy="5555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B9B008C-FCEB-2A43-5E74-B95A3218D07B}"/>
              </a:ext>
            </a:extLst>
          </p:cNvPr>
          <p:cNvSpPr txBox="1"/>
          <p:nvPr/>
        </p:nvSpPr>
        <p:spPr>
          <a:xfrm>
            <a:off x="4035143" y="6772770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Fig 10: K Means Clustering </a:t>
            </a:r>
          </a:p>
        </p:txBody>
      </p:sp>
    </p:spTree>
    <p:extLst>
      <p:ext uri="{BB962C8B-B14F-4D97-AF65-F5344CB8AC3E}">
        <p14:creationId xmlns:p14="http://schemas.microsoft.com/office/powerpoint/2010/main" val="26016439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0F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57200" y="2476500"/>
            <a:ext cx="7910710" cy="6375217"/>
          </a:xfrm>
          <a:custGeom>
            <a:avLst/>
            <a:gdLst/>
            <a:ahLst/>
            <a:cxnLst/>
            <a:rect l="l" t="t" r="r" b="b"/>
            <a:pathLst>
              <a:path w="7910710" h="6375217">
                <a:moveTo>
                  <a:pt x="0" y="0"/>
                </a:moveTo>
                <a:lnTo>
                  <a:pt x="7910710" y="0"/>
                </a:lnTo>
                <a:lnTo>
                  <a:pt x="7910710" y="6375217"/>
                </a:lnTo>
                <a:lnTo>
                  <a:pt x="0" y="637521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1635" r="-2163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8915400" y="2171700"/>
            <a:ext cx="8737233" cy="77961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88"/>
              </a:lnSpc>
            </a:pPr>
            <a:endParaRPr dirty="0"/>
          </a:p>
          <a:p>
            <a:pPr marL="445473" lvl="1" indent="-222736">
              <a:lnSpc>
                <a:spcPts val="2888"/>
              </a:lnSpc>
              <a:buFont typeface="Arial"/>
              <a:buChar char="•"/>
            </a:pPr>
            <a:r>
              <a:rPr lang="en-US" sz="2800" dirty="0">
                <a:solidFill>
                  <a:srgbClr val="2ABCB8"/>
                </a:solidFill>
                <a:latin typeface="HK Grotesk Bold"/>
              </a:rPr>
              <a:t>Main Conclusions: </a:t>
            </a:r>
          </a:p>
          <a:p>
            <a:pPr marL="890946" lvl="2" indent="-296982">
              <a:lnSpc>
                <a:spcPts val="2888"/>
              </a:lnSpc>
              <a:buFont typeface="Arial"/>
              <a:buChar char="⚬"/>
            </a:pPr>
            <a:r>
              <a:rPr lang="en-US" sz="2800" dirty="0">
                <a:solidFill>
                  <a:srgbClr val="FFFFFF"/>
                </a:solidFill>
                <a:latin typeface="+mj-lt"/>
              </a:rPr>
              <a:t>Tesla and GM have mostly similar Cosine similarity measures, indicating similarities in reporting style and focus areas.</a:t>
            </a:r>
          </a:p>
          <a:p>
            <a:pPr marL="890946" lvl="2" indent="-296982">
              <a:lnSpc>
                <a:spcPts val="2888"/>
              </a:lnSpc>
              <a:buFont typeface="Arial"/>
              <a:buChar char="⚬"/>
            </a:pPr>
            <a:r>
              <a:rPr lang="en-US" sz="2800" dirty="0">
                <a:solidFill>
                  <a:srgbClr val="FFFFFF"/>
                </a:solidFill>
                <a:latin typeface="+mj-lt"/>
              </a:rPr>
              <a:t>There is more volatility in Jaccard measures, which implies that although similar topics are discussed, there is more emphasis on certain topics than others.</a:t>
            </a:r>
          </a:p>
          <a:p>
            <a:pPr marL="890946" lvl="2" indent="-296982">
              <a:lnSpc>
                <a:spcPts val="2888"/>
              </a:lnSpc>
              <a:buFont typeface="Arial"/>
              <a:buChar char="⚬"/>
            </a:pPr>
            <a:r>
              <a:rPr lang="en-US" sz="2800" dirty="0">
                <a:solidFill>
                  <a:srgbClr val="FFFFFF"/>
                </a:solidFill>
                <a:latin typeface="+mj-lt"/>
              </a:rPr>
              <a:t>Stock prices are likely to fluctuate together given marginal differences in both similarity measures and key terms in their overall business strategies. </a:t>
            </a:r>
          </a:p>
          <a:p>
            <a:pPr marL="593964" lvl="2">
              <a:lnSpc>
                <a:spcPts val="2888"/>
              </a:lnSpc>
            </a:pPr>
            <a:endParaRPr lang="en-US" sz="2800" dirty="0">
              <a:solidFill>
                <a:srgbClr val="FFFFFF"/>
              </a:solidFill>
              <a:latin typeface="+mj-lt"/>
            </a:endParaRPr>
          </a:p>
          <a:p>
            <a:pPr marL="445473" lvl="1" indent="-222736">
              <a:lnSpc>
                <a:spcPts val="2888"/>
              </a:lnSpc>
              <a:buFont typeface="Arial"/>
              <a:buChar char="•"/>
            </a:pPr>
            <a:r>
              <a:rPr lang="en-US" sz="2800" dirty="0">
                <a:solidFill>
                  <a:srgbClr val="2ABCB8"/>
                </a:solidFill>
                <a:latin typeface="HK Grotesk Bold"/>
              </a:rPr>
              <a:t>Recommendations for Future Direction: </a:t>
            </a:r>
          </a:p>
          <a:p>
            <a:pPr marL="890946" lvl="2" indent="-296982">
              <a:lnSpc>
                <a:spcPts val="2888"/>
              </a:lnSpc>
              <a:buFont typeface="Arial"/>
              <a:buChar char="⚬"/>
            </a:pPr>
            <a:r>
              <a:rPr lang="en-US" sz="2800" dirty="0">
                <a:solidFill>
                  <a:srgbClr val="FFFFFF"/>
                </a:solidFill>
                <a:latin typeface="+mj-lt"/>
              </a:rPr>
              <a:t>Conduct a longitudinal study</a:t>
            </a:r>
          </a:p>
          <a:p>
            <a:pPr marL="890946" lvl="2" indent="-296982">
              <a:lnSpc>
                <a:spcPts val="2888"/>
              </a:lnSpc>
              <a:buFont typeface="Arial"/>
              <a:buChar char="⚬"/>
            </a:pPr>
            <a:r>
              <a:rPr lang="en-US" sz="2800" dirty="0">
                <a:solidFill>
                  <a:srgbClr val="FFFFFF"/>
                </a:solidFill>
                <a:latin typeface="+mj-lt"/>
              </a:rPr>
              <a:t>Expand breadth of study across industries</a:t>
            </a:r>
          </a:p>
          <a:p>
            <a:pPr marL="890946" lvl="2" indent="-296982">
              <a:lnSpc>
                <a:spcPts val="2888"/>
              </a:lnSpc>
              <a:buFont typeface="Arial"/>
              <a:buChar char="⚬"/>
            </a:pPr>
            <a:r>
              <a:rPr lang="en-US" sz="2800" dirty="0">
                <a:solidFill>
                  <a:srgbClr val="FFFFFF"/>
                </a:solidFill>
                <a:latin typeface="+mj-lt"/>
              </a:rPr>
              <a:t>Incorporate impact of regulatory and compliance changes </a:t>
            </a:r>
          </a:p>
          <a:p>
            <a:pPr marL="445473" lvl="1" indent="-222736" algn="l">
              <a:lnSpc>
                <a:spcPts val="2888"/>
              </a:lnSpc>
              <a:spcBef>
                <a:spcPct val="0"/>
              </a:spcBef>
              <a:buFont typeface="Arial"/>
              <a:buChar char="•"/>
            </a:pPr>
            <a:endParaRPr lang="en-US" sz="2063" dirty="0">
              <a:solidFill>
                <a:srgbClr val="FFFFFF"/>
              </a:solidFill>
              <a:latin typeface="HK Grotesk Light"/>
            </a:endParaRPr>
          </a:p>
          <a:p>
            <a:pPr marL="0" lvl="0" indent="0" algn="l">
              <a:lnSpc>
                <a:spcPts val="2888"/>
              </a:lnSpc>
              <a:spcBef>
                <a:spcPct val="0"/>
              </a:spcBef>
            </a:pPr>
            <a:endParaRPr lang="en-US" sz="2063" dirty="0">
              <a:solidFill>
                <a:srgbClr val="FFFFFF"/>
              </a:solidFill>
              <a:latin typeface="HK Grotesk Light"/>
            </a:endParaRPr>
          </a:p>
          <a:p>
            <a:pPr marL="0" lvl="0" indent="0" algn="l">
              <a:lnSpc>
                <a:spcPts val="2888"/>
              </a:lnSpc>
              <a:spcBef>
                <a:spcPct val="0"/>
              </a:spcBef>
            </a:pPr>
            <a:endParaRPr lang="en-US" sz="2063" dirty="0">
              <a:solidFill>
                <a:srgbClr val="FFFFFF"/>
              </a:solidFill>
              <a:latin typeface="HK Grotesk Light"/>
            </a:endParaRPr>
          </a:p>
          <a:p>
            <a:pPr marL="0" lvl="0" indent="0" algn="l">
              <a:lnSpc>
                <a:spcPts val="2888"/>
              </a:lnSpc>
              <a:spcBef>
                <a:spcPct val="0"/>
              </a:spcBef>
            </a:pPr>
            <a:endParaRPr lang="en-US" sz="2063" dirty="0">
              <a:solidFill>
                <a:srgbClr val="FFFFFF"/>
              </a:solidFill>
              <a:latin typeface="HK Grotesk Light"/>
            </a:endParaRPr>
          </a:p>
        </p:txBody>
      </p:sp>
      <p:sp>
        <p:nvSpPr>
          <p:cNvPr id="5" name="TextBox 2">
            <a:extLst>
              <a:ext uri="{FF2B5EF4-FFF2-40B4-BE49-F238E27FC236}">
                <a16:creationId xmlns:a16="http://schemas.microsoft.com/office/drawing/2014/main" id="{BC701471-A6E7-66FC-B3D4-8CC69DBBFE4F}"/>
              </a:ext>
            </a:extLst>
          </p:cNvPr>
          <p:cNvSpPr txBox="1"/>
          <p:nvPr/>
        </p:nvSpPr>
        <p:spPr>
          <a:xfrm>
            <a:off x="2209800" y="495300"/>
            <a:ext cx="12978548" cy="12286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dirty="0">
                <a:solidFill>
                  <a:srgbClr val="FFFFFF"/>
                </a:solidFill>
                <a:latin typeface="+mj-lt"/>
              </a:rPr>
              <a:t>Conclusion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0F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346420" y="2252195"/>
            <a:ext cx="14731780" cy="67982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fontAlgn="base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chemeClr val="bg1"/>
                </a:solidFill>
                <a:effectLst/>
              </a:rPr>
              <a:t>DeBord</a:t>
            </a:r>
            <a:r>
              <a:rPr lang="en-US" sz="2800" dirty="0">
                <a:solidFill>
                  <a:schemeClr val="bg1"/>
                </a:solidFill>
                <a:effectLst/>
              </a:rPr>
              <a:t>, Matthew. “Tesla Shares Are Getting Crushed.” </a:t>
            </a:r>
            <a:r>
              <a:rPr lang="en-US" sz="2800" i="1" dirty="0">
                <a:solidFill>
                  <a:schemeClr val="bg1"/>
                </a:solidFill>
                <a:effectLst/>
              </a:rPr>
              <a:t>Business Insider</a:t>
            </a:r>
            <a:r>
              <a:rPr lang="en-US" sz="2800" dirty="0">
                <a:solidFill>
                  <a:schemeClr val="bg1"/>
                </a:solidFill>
                <a:effectLst/>
              </a:rPr>
              <a:t>, Business Insider, 26 Jan. 2016, </a:t>
            </a:r>
            <a:r>
              <a:rPr lang="en-US" sz="2800" dirty="0" err="1">
                <a:solidFill>
                  <a:schemeClr val="bg1"/>
                </a:solidFill>
                <a:effectLst/>
              </a:rPr>
              <a:t>www.businessinsider.com</a:t>
            </a:r>
            <a:r>
              <a:rPr lang="en-US" sz="2800" dirty="0">
                <a:solidFill>
                  <a:schemeClr val="bg1"/>
                </a:solidFill>
                <a:effectLst/>
              </a:rPr>
              <a:t>/tesla-shares-have-been-crushed-this-year-2016-1. </a:t>
            </a:r>
            <a:endParaRPr lang="en-US" sz="2800" b="0" i="1" u="none" strike="noStrike" dirty="0">
              <a:solidFill>
                <a:schemeClr val="bg1"/>
              </a:solidFill>
              <a:effectLst/>
              <a:latin typeface="+mj-lt"/>
            </a:endParaRPr>
          </a:p>
          <a:p>
            <a:pPr rtl="0" fontAlgn="base"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b="0" i="1" u="none" strike="noStrike" dirty="0">
                <a:solidFill>
                  <a:schemeClr val="bg1"/>
                </a:solidFill>
                <a:effectLst/>
                <a:latin typeface="+mj-lt"/>
              </a:rPr>
              <a:t>Extract Textual Data from Edgar 10-K Filings Using Python</a:t>
            </a:r>
            <a:r>
              <a:rPr lang="en-US" sz="2800" b="0" i="0" u="none" strike="noStrike" dirty="0">
                <a:solidFill>
                  <a:schemeClr val="bg1"/>
                </a:solidFill>
                <a:effectLst/>
                <a:latin typeface="+mj-lt"/>
              </a:rPr>
              <a:t>, sec-api.io/resources/extract-textual-data-from-edgar-10-k-filings-using-python. Accessed 22 Apr. 2024. 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b="0" i="0" u="none" strike="noStrike" dirty="0">
                <a:solidFill>
                  <a:schemeClr val="bg1"/>
                </a:solidFill>
                <a:effectLst/>
                <a:latin typeface="+mj-lt"/>
              </a:rPr>
              <a:t>“Interpretation of Cosine Similarity and Jaccard Similarity (Similarity of Histograms).” </a:t>
            </a:r>
            <a:r>
              <a:rPr lang="en-US" sz="2800" b="0" i="1" u="none" strike="noStrike" dirty="0">
                <a:solidFill>
                  <a:schemeClr val="bg1"/>
                </a:solidFill>
                <a:effectLst/>
                <a:latin typeface="+mj-lt"/>
              </a:rPr>
              <a:t>Stack Overflow</a:t>
            </a:r>
            <a:r>
              <a:rPr lang="en-US" sz="2800" b="0" i="0" u="none" strike="noStrike" dirty="0">
                <a:solidFill>
                  <a:schemeClr val="bg1"/>
                </a:solidFill>
                <a:effectLst/>
                <a:latin typeface="+mj-lt"/>
              </a:rPr>
              <a:t>, 21 June 2023, stackoverflow.com/questions/76557362/interpretation-of-cosine-similarity-and-jaccard-similarity-similarity-of-histog. 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b="0" i="0" u="none" strike="noStrike" dirty="0" err="1">
                <a:solidFill>
                  <a:schemeClr val="bg1"/>
                </a:solidFill>
                <a:effectLst/>
                <a:latin typeface="+mj-lt"/>
              </a:rPr>
              <a:t>Muthukumar</a:t>
            </a:r>
            <a:r>
              <a:rPr lang="en-US" sz="2800" b="0" i="0" u="none" strike="noStrike" dirty="0">
                <a:solidFill>
                  <a:schemeClr val="bg1"/>
                </a:solidFill>
                <a:effectLst/>
                <a:latin typeface="+mj-lt"/>
              </a:rPr>
              <a:t>, Poornima. “Evaluating Methods for Calculating Document Similarity.” </a:t>
            </a:r>
            <a:r>
              <a:rPr lang="en-US" sz="2800" b="0" i="1" u="none" strike="noStrike" dirty="0" err="1">
                <a:solidFill>
                  <a:schemeClr val="bg1"/>
                </a:solidFill>
                <a:effectLst/>
                <a:latin typeface="+mj-lt"/>
              </a:rPr>
              <a:t>KDnuggets</a:t>
            </a:r>
            <a:r>
              <a:rPr lang="en-US" sz="2800" b="0" i="0" u="none" strike="noStrike" dirty="0">
                <a:solidFill>
                  <a:schemeClr val="bg1"/>
                </a:solidFill>
                <a:effectLst/>
                <a:latin typeface="+mj-lt"/>
              </a:rPr>
              <a:t>, 21 Dec. 2023, www.kdnuggets.com/evaluating-methods-for-calculating-document-similarity. 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b="0" i="0" u="none" strike="noStrike" dirty="0">
                <a:solidFill>
                  <a:schemeClr val="bg1"/>
                </a:solidFill>
                <a:effectLst/>
                <a:latin typeface="+mj-lt"/>
              </a:rPr>
              <a:t>“SEC Filings.” </a:t>
            </a:r>
            <a:r>
              <a:rPr lang="en-US" sz="2800" b="0" i="1" u="none" strike="noStrike" dirty="0">
                <a:solidFill>
                  <a:schemeClr val="bg1"/>
                </a:solidFill>
                <a:effectLst/>
                <a:latin typeface="+mj-lt"/>
              </a:rPr>
              <a:t>Tesla Investor Relations</a:t>
            </a:r>
            <a:r>
              <a:rPr lang="en-US" sz="2800" b="0" i="0" u="none" strike="noStrike" dirty="0">
                <a:solidFill>
                  <a:schemeClr val="bg1"/>
                </a:solidFill>
                <a:effectLst/>
                <a:latin typeface="+mj-lt"/>
              </a:rPr>
              <a:t>, ir.tesla.com/</a:t>
            </a:r>
            <a:r>
              <a:rPr lang="en-US" sz="2800" b="0" i="0" u="none" strike="noStrike" dirty="0" err="1">
                <a:solidFill>
                  <a:schemeClr val="bg1"/>
                </a:solidFill>
                <a:effectLst/>
                <a:latin typeface="+mj-lt"/>
              </a:rPr>
              <a:t>sec-filings#groups</a:t>
            </a:r>
            <a:r>
              <a:rPr lang="en-US" sz="2800" b="0" i="0" u="none" strike="noStrike" dirty="0">
                <a:solidFill>
                  <a:schemeClr val="bg1"/>
                </a:solidFill>
                <a:effectLst/>
                <a:latin typeface="+mj-lt"/>
              </a:rPr>
              <a:t>=</a:t>
            </a:r>
            <a:r>
              <a:rPr lang="en-US" sz="2800" b="0" i="0" u="none" strike="noStrike" dirty="0" err="1">
                <a:solidFill>
                  <a:schemeClr val="bg1"/>
                </a:solidFill>
                <a:effectLst/>
                <a:latin typeface="+mj-lt"/>
              </a:rPr>
              <a:t>annualquarterlyreports&amp;list_id</a:t>
            </a:r>
            <a:r>
              <a:rPr lang="en-US" sz="2800" b="0" i="0" u="none" strike="noStrike" dirty="0">
                <a:solidFill>
                  <a:schemeClr val="bg1"/>
                </a:solidFill>
                <a:effectLst/>
                <a:latin typeface="+mj-lt"/>
              </a:rPr>
              <a:t>=tcl-list-1&amp;page=0. Accessed 22 Apr. 2024. </a:t>
            </a:r>
          </a:p>
          <a:p>
            <a:pPr rtl="0" fontAlgn="base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b="0" i="0" u="none" strike="noStrike" dirty="0">
                <a:solidFill>
                  <a:schemeClr val="bg1"/>
                </a:solidFill>
                <a:effectLst/>
                <a:latin typeface="+mj-lt"/>
              </a:rPr>
              <a:t>“SEC Filings.” </a:t>
            </a:r>
            <a:r>
              <a:rPr lang="en-US" sz="2800" b="0" i="1" u="none" strike="noStrike" dirty="0">
                <a:solidFill>
                  <a:schemeClr val="bg1"/>
                </a:solidFill>
                <a:effectLst/>
                <a:latin typeface="+mj-lt"/>
              </a:rPr>
              <a:t>General Motors Company</a:t>
            </a:r>
            <a:r>
              <a:rPr lang="en-US" sz="2800" b="0" i="0" u="none" strike="noStrike" dirty="0">
                <a:solidFill>
                  <a:schemeClr val="bg1"/>
                </a:solidFill>
                <a:effectLst/>
                <a:latin typeface="+mj-lt"/>
              </a:rPr>
              <a:t>, investor.gm.com/sec-filings?field_nir_sec_form_group_target_id%5B0%5D=471&amp;field_nir_sec_date_filed_value=&amp;</a:t>
            </a:r>
            <a:r>
              <a:rPr lang="en-US" sz="2800" b="0" i="0" u="none" strike="noStrike" dirty="0" err="1">
                <a:solidFill>
                  <a:schemeClr val="bg1"/>
                </a:solidFill>
                <a:effectLst/>
                <a:latin typeface="+mj-lt"/>
              </a:rPr>
              <a:t>items_per_page_toggle</a:t>
            </a:r>
            <a:r>
              <a:rPr lang="en-US" sz="2800" b="0" i="0" u="none" strike="noStrike" dirty="0">
                <a:solidFill>
                  <a:schemeClr val="bg1"/>
                </a:solidFill>
                <a:effectLst/>
                <a:latin typeface="+mj-lt"/>
              </a:rPr>
              <a:t>=0&amp;&amp;page=0. Accessed 22 Apr. 2024. </a:t>
            </a:r>
          </a:p>
          <a:p>
            <a:pPr marL="0" lvl="0" indent="0">
              <a:lnSpc>
                <a:spcPts val="3722"/>
              </a:lnSpc>
              <a:spcBef>
                <a:spcPct val="0"/>
              </a:spcBef>
            </a:pPr>
            <a:endParaRPr lang="en-US" sz="2658" dirty="0">
              <a:solidFill>
                <a:srgbClr val="FFFFFF"/>
              </a:solidFill>
              <a:latin typeface="HK Grotesk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14461367" y="-576557"/>
            <a:ext cx="3517982" cy="3110592"/>
          </a:xfrm>
          <a:custGeom>
            <a:avLst/>
            <a:gdLst/>
            <a:ahLst/>
            <a:cxnLst/>
            <a:rect l="l" t="t" r="r" b="b"/>
            <a:pathLst>
              <a:path w="3517982" h="3110592">
                <a:moveTo>
                  <a:pt x="0" y="0"/>
                </a:moveTo>
                <a:lnTo>
                  <a:pt x="3517982" y="0"/>
                </a:lnTo>
                <a:lnTo>
                  <a:pt x="3517982" y="3110592"/>
                </a:lnTo>
                <a:lnTo>
                  <a:pt x="0" y="31105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6717731">
            <a:off x="15891169" y="7659791"/>
            <a:ext cx="3213042" cy="3197017"/>
          </a:xfrm>
          <a:custGeom>
            <a:avLst/>
            <a:gdLst/>
            <a:ahLst/>
            <a:cxnLst/>
            <a:rect l="l" t="t" r="r" b="b"/>
            <a:pathLst>
              <a:path w="3213042" h="3197017">
                <a:moveTo>
                  <a:pt x="0" y="0"/>
                </a:moveTo>
                <a:lnTo>
                  <a:pt x="3213043" y="0"/>
                </a:lnTo>
                <a:lnTo>
                  <a:pt x="3213043" y="3197018"/>
                </a:lnTo>
                <a:lnTo>
                  <a:pt x="0" y="319701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2">
            <a:extLst>
              <a:ext uri="{FF2B5EF4-FFF2-40B4-BE49-F238E27FC236}">
                <a16:creationId xmlns:a16="http://schemas.microsoft.com/office/drawing/2014/main" id="{58FFEBDC-0175-3957-0017-75D2666B8EE5}"/>
              </a:ext>
            </a:extLst>
          </p:cNvPr>
          <p:cNvSpPr txBox="1"/>
          <p:nvPr/>
        </p:nvSpPr>
        <p:spPr>
          <a:xfrm>
            <a:off x="2932503" y="364413"/>
            <a:ext cx="12978548" cy="12286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600"/>
              </a:lnSpc>
            </a:pPr>
            <a:r>
              <a:rPr lang="en-US" sz="8000" dirty="0">
                <a:solidFill>
                  <a:srgbClr val="FFFFFF"/>
                </a:solidFill>
                <a:latin typeface="+mj-lt"/>
              </a:rPr>
              <a:t>References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0F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-7925020">
            <a:off x="-1433162" y="1622116"/>
            <a:ext cx="2866325" cy="3809070"/>
          </a:xfrm>
          <a:custGeom>
            <a:avLst/>
            <a:gdLst/>
            <a:ahLst/>
            <a:cxnLst/>
            <a:rect l="l" t="t" r="r" b="b"/>
            <a:pathLst>
              <a:path w="2866325" h="3809070">
                <a:moveTo>
                  <a:pt x="0" y="0"/>
                </a:moveTo>
                <a:lnTo>
                  <a:pt x="2866324" y="0"/>
                </a:lnTo>
                <a:lnTo>
                  <a:pt x="2866324" y="3809070"/>
                </a:lnTo>
                <a:lnTo>
                  <a:pt x="0" y="38090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6717731">
            <a:off x="10249682" y="8813182"/>
            <a:ext cx="3213042" cy="3197017"/>
          </a:xfrm>
          <a:custGeom>
            <a:avLst/>
            <a:gdLst/>
            <a:ahLst/>
            <a:cxnLst/>
            <a:rect l="l" t="t" r="r" b="b"/>
            <a:pathLst>
              <a:path w="3213042" h="3197017">
                <a:moveTo>
                  <a:pt x="0" y="0"/>
                </a:moveTo>
                <a:lnTo>
                  <a:pt x="3213043" y="0"/>
                </a:lnTo>
                <a:lnTo>
                  <a:pt x="3213043" y="3197018"/>
                </a:lnTo>
                <a:lnTo>
                  <a:pt x="0" y="319701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4461367" y="-576557"/>
            <a:ext cx="3517982" cy="3110592"/>
          </a:xfrm>
          <a:custGeom>
            <a:avLst/>
            <a:gdLst/>
            <a:ahLst/>
            <a:cxnLst/>
            <a:rect l="l" t="t" r="r" b="b"/>
            <a:pathLst>
              <a:path w="3517982" h="3110592">
                <a:moveTo>
                  <a:pt x="0" y="0"/>
                </a:moveTo>
                <a:lnTo>
                  <a:pt x="3517982" y="0"/>
                </a:lnTo>
                <a:lnTo>
                  <a:pt x="3517982" y="3110592"/>
                </a:lnTo>
                <a:lnTo>
                  <a:pt x="0" y="311059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2146024" y="1969092"/>
            <a:ext cx="13463632" cy="72916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80"/>
              </a:lnSpc>
            </a:pPr>
            <a:endParaRPr dirty="0"/>
          </a:p>
          <a:p>
            <a:pPr marL="582935" lvl="1" indent="-291467">
              <a:lnSpc>
                <a:spcPts val="3780"/>
              </a:lnSpc>
              <a:buFont typeface="Arial"/>
              <a:buChar char="•"/>
            </a:pPr>
            <a:r>
              <a:rPr lang="en-US" sz="2800" dirty="0">
                <a:solidFill>
                  <a:srgbClr val="FFFFFF"/>
                </a:solidFill>
                <a:latin typeface="+mj-lt"/>
              </a:rPr>
              <a:t>This study analyzes the textual content of Tesla and GM's annual financial reports (10-K reports) from 2011 to 2024, with the aim to identify similarities and differences in how they describe their business strategies.</a:t>
            </a:r>
          </a:p>
          <a:p>
            <a:pPr marL="582935" lvl="1" indent="-291467" algn="l">
              <a:lnSpc>
                <a:spcPts val="3780"/>
              </a:lnSpc>
              <a:spcBef>
                <a:spcPct val="0"/>
              </a:spcBef>
              <a:buFont typeface="Arial"/>
              <a:buChar char="•"/>
            </a:pPr>
            <a:endParaRPr lang="en-US" sz="2800" dirty="0">
              <a:solidFill>
                <a:srgbClr val="FFFFFF"/>
              </a:solidFill>
              <a:latin typeface="+mj-lt"/>
            </a:endParaRPr>
          </a:p>
          <a:p>
            <a:pPr marL="582935" lvl="1" indent="-291467" algn="l">
              <a:lnSpc>
                <a:spcPts val="3780"/>
              </a:lnSpc>
              <a:spcBef>
                <a:spcPct val="0"/>
              </a:spcBef>
              <a:buFont typeface="Arial"/>
              <a:buChar char="•"/>
            </a:pPr>
            <a:r>
              <a:rPr lang="en-US" sz="2800" u="none" dirty="0">
                <a:solidFill>
                  <a:srgbClr val="FFFFFF"/>
                </a:solidFill>
                <a:latin typeface="+mj-lt"/>
              </a:rPr>
              <a:t>Annual Reports (10K) and (10Q) reports filled with the Securities and Exchange Commission provides critical insights into the performance and operations of companies.</a:t>
            </a:r>
          </a:p>
          <a:p>
            <a:pPr marL="582935" lvl="1" indent="-291467" algn="l">
              <a:lnSpc>
                <a:spcPts val="3780"/>
              </a:lnSpc>
              <a:spcBef>
                <a:spcPct val="0"/>
              </a:spcBef>
              <a:buFont typeface="Arial"/>
              <a:buChar char="•"/>
            </a:pPr>
            <a:endParaRPr lang="en-US" sz="2800" u="none" dirty="0">
              <a:solidFill>
                <a:srgbClr val="FFFFFF"/>
              </a:solidFill>
              <a:latin typeface="+mj-lt"/>
            </a:endParaRPr>
          </a:p>
          <a:p>
            <a:pPr marL="582935" lvl="1" indent="-291467" algn="l">
              <a:lnSpc>
                <a:spcPts val="3780"/>
              </a:lnSpc>
              <a:spcBef>
                <a:spcPct val="0"/>
              </a:spcBef>
              <a:buFont typeface="Arial"/>
              <a:buChar char="•"/>
            </a:pPr>
            <a:r>
              <a:rPr lang="en-US" sz="2800" u="none" dirty="0">
                <a:solidFill>
                  <a:srgbClr val="FFFFFF"/>
                </a:solidFill>
                <a:latin typeface="+mj-lt"/>
              </a:rPr>
              <a:t>The two automotive giants' textual similarities can be seen using Cosine and Jaccard similarity metrics.</a:t>
            </a:r>
          </a:p>
          <a:p>
            <a:pPr algn="l">
              <a:lnSpc>
                <a:spcPts val="3780"/>
              </a:lnSpc>
              <a:spcBef>
                <a:spcPct val="0"/>
              </a:spcBef>
            </a:pPr>
            <a:endParaRPr lang="en-US" sz="2800" u="none" dirty="0">
              <a:solidFill>
                <a:srgbClr val="FFFFFF"/>
              </a:solidFill>
              <a:latin typeface="+mj-lt"/>
            </a:endParaRPr>
          </a:p>
          <a:p>
            <a:pPr marL="582935" lvl="1" indent="-291467" algn="l">
              <a:lnSpc>
                <a:spcPts val="3780"/>
              </a:lnSpc>
              <a:spcBef>
                <a:spcPct val="0"/>
              </a:spcBef>
              <a:buFont typeface="Arial"/>
              <a:buChar char="•"/>
            </a:pPr>
            <a:r>
              <a:rPr lang="en-US" sz="2800" u="none" dirty="0">
                <a:solidFill>
                  <a:srgbClr val="FFFFFF"/>
                </a:solidFill>
                <a:latin typeface="+mj-lt"/>
              </a:rPr>
              <a:t>Our analysis tracks how Tesla and GM present their strategies over time, highlighting areas where their focus overlaps and where they take different paths.</a:t>
            </a:r>
          </a:p>
          <a:p>
            <a:pPr algn="l">
              <a:lnSpc>
                <a:spcPts val="3780"/>
              </a:lnSpc>
              <a:spcBef>
                <a:spcPct val="0"/>
              </a:spcBef>
            </a:pPr>
            <a:endParaRPr lang="en-US" sz="2700" u="none" dirty="0">
              <a:solidFill>
                <a:srgbClr val="FFFFFF"/>
              </a:solidFill>
              <a:latin typeface="HK Grotesk Light"/>
            </a:endParaRPr>
          </a:p>
          <a:p>
            <a:pPr marL="0" lvl="0" indent="0" algn="l">
              <a:lnSpc>
                <a:spcPts val="3780"/>
              </a:lnSpc>
              <a:spcBef>
                <a:spcPct val="0"/>
              </a:spcBef>
            </a:pPr>
            <a:endParaRPr lang="en-US" sz="2700" u="none" dirty="0">
              <a:solidFill>
                <a:srgbClr val="FFFFFF"/>
              </a:solidFill>
              <a:latin typeface="HK Grotesk Light"/>
            </a:endParaRPr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F02ACB11-7023-C79F-B1DB-A08E1495BB00}"/>
              </a:ext>
            </a:extLst>
          </p:cNvPr>
          <p:cNvSpPr txBox="1"/>
          <p:nvPr/>
        </p:nvSpPr>
        <p:spPr>
          <a:xfrm>
            <a:off x="2146024" y="603064"/>
            <a:ext cx="12978548" cy="1166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30"/>
              </a:lnSpc>
            </a:pPr>
            <a:r>
              <a:rPr lang="en-US" sz="8000" dirty="0">
                <a:solidFill>
                  <a:srgbClr val="FFFFFF"/>
                </a:solidFill>
                <a:latin typeface="+mj-lt"/>
              </a:rPr>
              <a:t>Executive Summary / Abstract 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0F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491994" y="135808"/>
            <a:ext cx="12978548" cy="12286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600"/>
              </a:lnSpc>
            </a:pPr>
            <a:r>
              <a:rPr lang="en-US" sz="8000" dirty="0">
                <a:solidFill>
                  <a:srgbClr val="FFFFFF"/>
                </a:solidFill>
                <a:latin typeface="+mj-lt"/>
              </a:rPr>
              <a:t>Business Goal Analysis </a:t>
            </a:r>
          </a:p>
        </p:txBody>
      </p:sp>
      <p:sp>
        <p:nvSpPr>
          <p:cNvPr id="3" name="Freeform 3"/>
          <p:cNvSpPr/>
          <p:nvPr/>
        </p:nvSpPr>
        <p:spPr>
          <a:xfrm rot="6717731">
            <a:off x="10230416" y="8985562"/>
            <a:ext cx="3213042" cy="3197017"/>
          </a:xfrm>
          <a:custGeom>
            <a:avLst/>
            <a:gdLst/>
            <a:ahLst/>
            <a:cxnLst/>
            <a:rect l="l" t="t" r="r" b="b"/>
            <a:pathLst>
              <a:path w="3213042" h="3197017">
                <a:moveTo>
                  <a:pt x="0" y="0"/>
                </a:moveTo>
                <a:lnTo>
                  <a:pt x="3213043" y="0"/>
                </a:lnTo>
                <a:lnTo>
                  <a:pt x="3213043" y="3197018"/>
                </a:lnTo>
                <a:lnTo>
                  <a:pt x="0" y="31970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4461367" y="-576557"/>
            <a:ext cx="3517982" cy="3110592"/>
          </a:xfrm>
          <a:custGeom>
            <a:avLst/>
            <a:gdLst/>
            <a:ahLst/>
            <a:cxnLst/>
            <a:rect l="l" t="t" r="r" b="b"/>
            <a:pathLst>
              <a:path w="3517982" h="3110592">
                <a:moveTo>
                  <a:pt x="0" y="0"/>
                </a:moveTo>
                <a:lnTo>
                  <a:pt x="3517982" y="0"/>
                </a:lnTo>
                <a:lnTo>
                  <a:pt x="3517982" y="3110592"/>
                </a:lnTo>
                <a:lnTo>
                  <a:pt x="0" y="31105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7467600" y="1714500"/>
            <a:ext cx="10058400" cy="77156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30"/>
              </a:lnSpc>
            </a:pPr>
            <a:endParaRPr dirty="0"/>
          </a:p>
          <a:p>
            <a:pPr marL="218273" lvl="1">
              <a:lnSpc>
                <a:spcPts val="2830"/>
              </a:lnSpc>
            </a:pPr>
            <a:r>
              <a:rPr lang="en-US" sz="2800" b="1" dirty="0">
                <a:solidFill>
                  <a:srgbClr val="2ABCB8"/>
                </a:solidFill>
                <a:latin typeface="+mj-lt"/>
              </a:rPr>
              <a:t>What is being done now to address the goal?: </a:t>
            </a:r>
            <a:endParaRPr lang="en-US" sz="2800" b="1" dirty="0">
              <a:solidFill>
                <a:srgbClr val="FFFFFF"/>
              </a:solidFill>
              <a:latin typeface="+mj-lt"/>
            </a:endParaRPr>
          </a:p>
          <a:p>
            <a:pPr marL="436547" lvl="1" indent="-218274">
              <a:lnSpc>
                <a:spcPts val="2830"/>
              </a:lnSpc>
              <a:buFont typeface="Arial"/>
              <a:buChar char="•"/>
            </a:pPr>
            <a:r>
              <a:rPr lang="en-US" sz="2800" dirty="0">
                <a:solidFill>
                  <a:srgbClr val="FFFFFF"/>
                </a:solidFill>
                <a:latin typeface="+mj-lt"/>
              </a:rPr>
              <a:t>Traditional financial analysis focuses heavily on numerical data within 10-K reports.</a:t>
            </a:r>
          </a:p>
          <a:p>
            <a:pPr marL="436547" lvl="1" indent="-218274">
              <a:lnSpc>
                <a:spcPts val="2830"/>
              </a:lnSpc>
              <a:buFont typeface="Arial"/>
              <a:buChar char="•"/>
            </a:pPr>
            <a:r>
              <a:rPr lang="en-US" sz="2800" dirty="0">
                <a:solidFill>
                  <a:srgbClr val="FFFFFF"/>
                </a:solidFill>
                <a:latin typeface="+mj-lt"/>
              </a:rPr>
              <a:t>Some qualitative analysis of the text may be conducted, but it's often manual and less systematic.</a:t>
            </a:r>
          </a:p>
          <a:p>
            <a:pPr marL="218273" lvl="1">
              <a:lnSpc>
                <a:spcPts val="2830"/>
              </a:lnSpc>
            </a:pPr>
            <a:endParaRPr lang="en-US" sz="2800" dirty="0">
              <a:solidFill>
                <a:srgbClr val="FFFFFF"/>
              </a:solidFill>
              <a:latin typeface="+mj-lt"/>
            </a:endParaRPr>
          </a:p>
          <a:p>
            <a:pPr marL="218273" lvl="1">
              <a:lnSpc>
                <a:spcPts val="2830"/>
              </a:lnSpc>
            </a:pPr>
            <a:r>
              <a:rPr lang="en-US" sz="2800" b="1" dirty="0">
                <a:solidFill>
                  <a:srgbClr val="2ABCB8"/>
                </a:solidFill>
                <a:latin typeface="+mj-lt"/>
              </a:rPr>
              <a:t>Why is text analytics needed?</a:t>
            </a:r>
            <a:endParaRPr lang="en-US" sz="2800" b="1" dirty="0">
              <a:solidFill>
                <a:srgbClr val="FFFFFF"/>
              </a:solidFill>
              <a:latin typeface="+mj-lt"/>
            </a:endParaRPr>
          </a:p>
          <a:p>
            <a:pPr marL="436547" lvl="1" indent="-218274">
              <a:lnSpc>
                <a:spcPts val="2830"/>
              </a:lnSpc>
              <a:buFont typeface="Arial"/>
              <a:buChar char="•"/>
            </a:pPr>
            <a:r>
              <a:rPr lang="en-US" sz="2800" dirty="0">
                <a:solidFill>
                  <a:srgbClr val="FFFFFF"/>
                </a:solidFill>
                <a:latin typeface="+mj-lt"/>
              </a:rPr>
              <a:t>The language used in 10-K reports offers rich insights into company strategy, priorities, and how they perceive the market.</a:t>
            </a:r>
          </a:p>
          <a:p>
            <a:pPr marL="436547" lvl="1" indent="-218274">
              <a:lnSpc>
                <a:spcPts val="2830"/>
              </a:lnSpc>
              <a:buFont typeface="Arial"/>
              <a:buChar char="•"/>
            </a:pPr>
            <a:r>
              <a:rPr lang="en-US" sz="2800" dirty="0">
                <a:solidFill>
                  <a:srgbClr val="FFFFFF"/>
                </a:solidFill>
                <a:latin typeface="+mj-lt"/>
              </a:rPr>
              <a:t>Text analytics automates the analysis of large textual datasets at scale, revealing patterns that manual reading can miss.</a:t>
            </a:r>
          </a:p>
          <a:p>
            <a:pPr marL="436547" lvl="1" indent="-218274">
              <a:lnSpc>
                <a:spcPts val="2830"/>
              </a:lnSpc>
              <a:buFont typeface="Arial"/>
              <a:buChar char="•"/>
            </a:pPr>
            <a:endParaRPr lang="en-US" sz="2800" dirty="0">
              <a:solidFill>
                <a:srgbClr val="FFFFFF"/>
              </a:solidFill>
              <a:latin typeface="+mj-lt"/>
            </a:endParaRPr>
          </a:p>
          <a:p>
            <a:pPr marL="218273" lvl="1">
              <a:lnSpc>
                <a:spcPts val="2830"/>
              </a:lnSpc>
            </a:pPr>
            <a:r>
              <a:rPr lang="en-US" sz="2800" b="1" dirty="0">
                <a:solidFill>
                  <a:srgbClr val="2ABCB8"/>
                </a:solidFill>
                <a:latin typeface="+mj-lt"/>
              </a:rPr>
              <a:t>What can it potentially achieve?</a:t>
            </a:r>
            <a:endParaRPr lang="en-US" sz="2800" b="1" dirty="0">
              <a:solidFill>
                <a:srgbClr val="FFFFFF"/>
              </a:solidFill>
              <a:latin typeface="+mj-lt"/>
            </a:endParaRPr>
          </a:p>
          <a:p>
            <a:pPr marL="436547" lvl="1" indent="-218274">
              <a:lnSpc>
                <a:spcPts val="2830"/>
              </a:lnSpc>
              <a:buFont typeface="Arial"/>
              <a:buChar char="•"/>
            </a:pPr>
            <a:r>
              <a:rPr lang="en-US" sz="2800" b="1" dirty="0">
                <a:solidFill>
                  <a:srgbClr val="2ABCB8"/>
                </a:solidFill>
                <a:latin typeface="+mj-lt"/>
              </a:rPr>
              <a:t>Track competitor strategies</a:t>
            </a:r>
            <a:r>
              <a:rPr lang="en-US" sz="2800" dirty="0">
                <a:solidFill>
                  <a:srgbClr val="FFFFFF"/>
                </a:solidFill>
                <a:latin typeface="+mj-lt"/>
              </a:rPr>
              <a:t>: Pinpoint where Tesla and GM's messaging converge or diverge, aiding competitive benchmarking.</a:t>
            </a:r>
          </a:p>
          <a:p>
            <a:pPr marL="436547" lvl="1" indent="-218274">
              <a:lnSpc>
                <a:spcPts val="2830"/>
              </a:lnSpc>
              <a:buFont typeface="Arial"/>
              <a:buChar char="•"/>
            </a:pPr>
            <a:r>
              <a:rPr lang="en-US" sz="2800" b="1" dirty="0">
                <a:solidFill>
                  <a:srgbClr val="2ABCB8"/>
                </a:solidFill>
                <a:latin typeface="+mj-lt"/>
              </a:rPr>
              <a:t>Identify market trends</a:t>
            </a:r>
            <a:r>
              <a:rPr lang="en-US" sz="2800" dirty="0">
                <a:solidFill>
                  <a:srgbClr val="FFFFFF"/>
                </a:solidFill>
                <a:latin typeface="+mj-lt"/>
              </a:rPr>
              <a:t>: Uncover shared concerns, emerging themes, and changing sentiment within the automotive sector.</a:t>
            </a:r>
          </a:p>
          <a:p>
            <a:pPr marL="436547" lvl="1" indent="-218274" algn="l">
              <a:lnSpc>
                <a:spcPts val="2830"/>
              </a:lnSpc>
              <a:spcBef>
                <a:spcPct val="0"/>
              </a:spcBef>
              <a:buFont typeface="Arial"/>
              <a:buChar char="•"/>
            </a:pPr>
            <a:r>
              <a:rPr lang="en-US" sz="2800" b="1" dirty="0">
                <a:solidFill>
                  <a:srgbClr val="2ABCB8"/>
                </a:solidFill>
                <a:latin typeface="+mj-lt"/>
              </a:rPr>
              <a:t>Refine strategic positioning</a:t>
            </a:r>
            <a:r>
              <a:rPr lang="en-US" sz="2800" dirty="0">
                <a:solidFill>
                  <a:srgbClr val="FFFFFF"/>
                </a:solidFill>
                <a:latin typeface="+mj-lt"/>
              </a:rPr>
              <a:t>: Adapt messaging and strategy in light of competitor actions and broader industry trends.</a:t>
            </a:r>
          </a:p>
          <a:p>
            <a:pPr marL="0" lvl="0" indent="0" algn="l">
              <a:lnSpc>
                <a:spcPts val="2830"/>
              </a:lnSpc>
              <a:spcBef>
                <a:spcPct val="0"/>
              </a:spcBef>
            </a:pPr>
            <a:endParaRPr lang="en-US" sz="2021" dirty="0">
              <a:solidFill>
                <a:srgbClr val="FFFFFF"/>
              </a:solidFill>
              <a:latin typeface="HK Grotesk Light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315057" y="1503945"/>
            <a:ext cx="6894312" cy="8037183"/>
          </a:xfrm>
          <a:custGeom>
            <a:avLst/>
            <a:gdLst/>
            <a:ahLst/>
            <a:cxnLst/>
            <a:rect l="l" t="t" r="r" b="b"/>
            <a:pathLst>
              <a:path w="6894312" h="8037183">
                <a:moveTo>
                  <a:pt x="0" y="0"/>
                </a:moveTo>
                <a:lnTo>
                  <a:pt x="6894312" y="0"/>
                </a:lnTo>
                <a:lnTo>
                  <a:pt x="6894312" y="8037183"/>
                </a:lnTo>
                <a:lnTo>
                  <a:pt x="0" y="803718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34746" t="-12177" r="-34746" b="-11280"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0F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37755" y="1703751"/>
            <a:ext cx="6879499" cy="6879499"/>
          </a:xfrm>
          <a:custGeom>
            <a:avLst/>
            <a:gdLst/>
            <a:ahLst/>
            <a:cxnLst/>
            <a:rect l="l" t="t" r="r" b="b"/>
            <a:pathLst>
              <a:path w="6879499" h="6879499">
                <a:moveTo>
                  <a:pt x="0" y="0"/>
                </a:moveTo>
                <a:lnTo>
                  <a:pt x="6879498" y="0"/>
                </a:lnTo>
                <a:lnTo>
                  <a:pt x="6879498" y="6879498"/>
                </a:lnTo>
                <a:lnTo>
                  <a:pt x="0" y="68794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8305799" y="1028701"/>
            <a:ext cx="9753601" cy="103991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79"/>
              </a:lnSpc>
            </a:pPr>
            <a:endParaRPr dirty="0"/>
          </a:p>
          <a:p>
            <a:pPr>
              <a:lnSpc>
                <a:spcPts val="2879"/>
              </a:lnSpc>
            </a:pPr>
            <a:r>
              <a:rPr lang="en-US" sz="2800" dirty="0">
                <a:solidFill>
                  <a:srgbClr val="FFFFFF"/>
                </a:solidFill>
                <a:latin typeface="+mj-lt"/>
              </a:rPr>
              <a:t>Analyzing Tesla and General Motors’ 2011-2024 10K reports from SEC's EDGAR:</a:t>
            </a:r>
          </a:p>
          <a:p>
            <a:pPr>
              <a:lnSpc>
                <a:spcPts val="2879"/>
              </a:lnSpc>
            </a:pPr>
            <a:r>
              <a:rPr lang="en-US" sz="2800" dirty="0">
                <a:solidFill>
                  <a:srgbClr val="2ABCB8"/>
                </a:solidFill>
                <a:latin typeface="+mj-lt"/>
              </a:rPr>
              <a:t>Data Source: </a:t>
            </a:r>
            <a:r>
              <a:rPr lang="en-US" sz="2800" dirty="0">
                <a:solidFill>
                  <a:srgbClr val="FFFFFF"/>
                </a:solidFill>
                <a:latin typeface="+mj-lt"/>
              </a:rPr>
              <a:t>10-K reports from SEC's EDGAR.</a:t>
            </a:r>
          </a:p>
          <a:p>
            <a:pPr>
              <a:lnSpc>
                <a:spcPts val="2879"/>
              </a:lnSpc>
            </a:pPr>
            <a:endParaRPr lang="en-US" sz="2800" dirty="0">
              <a:solidFill>
                <a:srgbClr val="FFFFFF"/>
              </a:solidFill>
              <a:latin typeface="+mj-lt"/>
            </a:endParaRPr>
          </a:p>
          <a:p>
            <a:pPr>
              <a:lnSpc>
                <a:spcPts val="2879"/>
              </a:lnSpc>
            </a:pPr>
            <a:r>
              <a:rPr lang="en-US" sz="2800" dirty="0">
                <a:solidFill>
                  <a:srgbClr val="2ABCB8"/>
                </a:solidFill>
                <a:latin typeface="+mj-lt"/>
              </a:rPr>
              <a:t>Data Format: </a:t>
            </a:r>
            <a:r>
              <a:rPr lang="en-US" sz="2800" dirty="0">
                <a:solidFill>
                  <a:srgbClr val="FFFFFF"/>
                </a:solidFill>
                <a:latin typeface="+mj-lt"/>
              </a:rPr>
              <a:t>HTML and XBRL (XML), prepared for text analysis.</a:t>
            </a:r>
          </a:p>
          <a:p>
            <a:pPr>
              <a:lnSpc>
                <a:spcPts val="2879"/>
              </a:lnSpc>
            </a:pPr>
            <a:endParaRPr lang="en-US" sz="2800" dirty="0">
              <a:solidFill>
                <a:srgbClr val="FFFFFF"/>
              </a:solidFill>
              <a:latin typeface="+mj-lt"/>
            </a:endParaRPr>
          </a:p>
          <a:p>
            <a:pPr>
              <a:lnSpc>
                <a:spcPts val="2879"/>
              </a:lnSpc>
            </a:pPr>
            <a:r>
              <a:rPr lang="en-US" sz="2800" dirty="0">
                <a:solidFill>
                  <a:srgbClr val="2ABCB8"/>
                </a:solidFill>
                <a:latin typeface="+mj-lt"/>
              </a:rPr>
              <a:t>Data Size:</a:t>
            </a:r>
            <a:r>
              <a:rPr lang="en-US" sz="2800" dirty="0">
                <a:solidFill>
                  <a:srgbClr val="FFFFFF"/>
                </a:solidFill>
                <a:latin typeface="+mj-lt"/>
              </a:rPr>
              <a:t> Approx 751 kb for all files, representing the financial years 2011-2024.</a:t>
            </a:r>
          </a:p>
          <a:p>
            <a:pPr>
              <a:lnSpc>
                <a:spcPts val="2879"/>
              </a:lnSpc>
            </a:pPr>
            <a:endParaRPr lang="en-US" sz="2800" dirty="0">
              <a:solidFill>
                <a:srgbClr val="FFFFFF"/>
              </a:solidFill>
              <a:latin typeface="+mj-lt"/>
            </a:endParaRPr>
          </a:p>
          <a:p>
            <a:pPr>
              <a:lnSpc>
                <a:spcPts val="2879"/>
              </a:lnSpc>
            </a:pPr>
            <a:r>
              <a:rPr lang="en-US" sz="2800" dirty="0">
                <a:solidFill>
                  <a:srgbClr val="2ABCB8"/>
                </a:solidFill>
                <a:latin typeface="+mj-lt"/>
              </a:rPr>
              <a:t>Data Scope: </a:t>
            </a:r>
            <a:r>
              <a:rPr lang="en-US" sz="2800" dirty="0">
                <a:solidFill>
                  <a:srgbClr val="FFFFFF"/>
                </a:solidFill>
                <a:latin typeface="+mj-lt"/>
              </a:rPr>
              <a:t>Focus on Tesla and General Motors for the years 2011-2024.</a:t>
            </a:r>
          </a:p>
          <a:p>
            <a:pPr>
              <a:lnSpc>
                <a:spcPts val="2879"/>
              </a:lnSpc>
            </a:pPr>
            <a:endParaRPr lang="en-US" sz="2800" dirty="0">
              <a:solidFill>
                <a:srgbClr val="FFFFFF"/>
              </a:solidFill>
              <a:latin typeface="+mj-lt"/>
            </a:endParaRPr>
          </a:p>
          <a:p>
            <a:pPr>
              <a:lnSpc>
                <a:spcPts val="2879"/>
              </a:lnSpc>
            </a:pPr>
            <a:r>
              <a:rPr lang="en-US" sz="2800" dirty="0">
                <a:solidFill>
                  <a:srgbClr val="2ABCB8"/>
                </a:solidFill>
                <a:latin typeface="+mj-lt"/>
              </a:rPr>
              <a:t>Preprocessing Steps: </a:t>
            </a:r>
            <a:r>
              <a:rPr lang="en-US" sz="2800" dirty="0">
                <a:solidFill>
                  <a:srgbClr val="FFFFFF"/>
                </a:solidFill>
                <a:latin typeface="+mj-lt"/>
              </a:rPr>
              <a:t>Rigorous techniques for clean, structured analysis-ready data.</a:t>
            </a:r>
          </a:p>
          <a:p>
            <a:pPr>
              <a:lnSpc>
                <a:spcPts val="2879"/>
              </a:lnSpc>
            </a:pPr>
            <a:endParaRPr lang="en-US" sz="2800" dirty="0">
              <a:solidFill>
                <a:srgbClr val="FFFFFF"/>
              </a:solidFill>
              <a:latin typeface="+mj-lt"/>
            </a:endParaRPr>
          </a:p>
          <a:p>
            <a:pPr>
              <a:lnSpc>
                <a:spcPts val="2879"/>
              </a:lnSpc>
            </a:pPr>
            <a:r>
              <a:rPr lang="en-US" sz="2800" dirty="0">
                <a:solidFill>
                  <a:srgbClr val="2ABCB8"/>
                </a:solidFill>
                <a:latin typeface="+mj-lt"/>
              </a:rPr>
              <a:t>Feature Extraction: </a:t>
            </a:r>
            <a:r>
              <a:rPr lang="en-US" sz="2800" dirty="0">
                <a:solidFill>
                  <a:srgbClr val="FFFFFF"/>
                </a:solidFill>
                <a:latin typeface="+mj-lt"/>
              </a:rPr>
              <a:t>Employing TF-IDF and word embeddings for financial narrative quantification.</a:t>
            </a:r>
          </a:p>
          <a:p>
            <a:pPr>
              <a:lnSpc>
                <a:spcPts val="2879"/>
              </a:lnSpc>
            </a:pPr>
            <a:endParaRPr lang="en-US" sz="2800" dirty="0">
              <a:solidFill>
                <a:srgbClr val="FFFFFF"/>
              </a:solidFill>
              <a:latin typeface="+mj-lt"/>
            </a:endParaRPr>
          </a:p>
          <a:p>
            <a:pPr>
              <a:lnSpc>
                <a:spcPts val="2879"/>
              </a:lnSpc>
            </a:pPr>
            <a:r>
              <a:rPr lang="en-US" sz="2800" dirty="0">
                <a:solidFill>
                  <a:srgbClr val="2ABCB8"/>
                </a:solidFill>
                <a:latin typeface="+mj-lt"/>
              </a:rPr>
              <a:t>Challenges: </a:t>
            </a:r>
            <a:r>
              <a:rPr lang="en-US" sz="2800" dirty="0">
                <a:solidFill>
                  <a:srgbClr val="FFFFFF"/>
                </a:solidFill>
                <a:latin typeface="+mj-lt"/>
              </a:rPr>
              <a:t>Managing large files, complex formats, and ensuring post-conversion data accuracy.</a:t>
            </a:r>
          </a:p>
          <a:p>
            <a:pPr>
              <a:lnSpc>
                <a:spcPts val="2879"/>
              </a:lnSpc>
            </a:pPr>
            <a:endParaRPr lang="en-US" sz="2800" dirty="0">
              <a:solidFill>
                <a:srgbClr val="FFFFFF"/>
              </a:solidFill>
              <a:latin typeface="+mj-lt"/>
            </a:endParaRPr>
          </a:p>
          <a:p>
            <a:pPr>
              <a:lnSpc>
                <a:spcPts val="2879"/>
              </a:lnSpc>
            </a:pPr>
            <a:r>
              <a:rPr lang="en-US" sz="2800" dirty="0">
                <a:solidFill>
                  <a:srgbClr val="2ABCB8"/>
                </a:solidFill>
                <a:latin typeface="+mj-lt"/>
              </a:rPr>
              <a:t>Analysis Goal: </a:t>
            </a:r>
            <a:r>
              <a:rPr lang="en-US" sz="2800" dirty="0">
                <a:solidFill>
                  <a:srgbClr val="FFFFFF"/>
                </a:solidFill>
                <a:latin typeface="+mj-lt"/>
              </a:rPr>
              <a:t>Report consistency and similarity evaluation through content and structure analysis</a:t>
            </a:r>
            <a:r>
              <a:rPr lang="en-US" dirty="0">
                <a:solidFill>
                  <a:srgbClr val="FFFFFF"/>
                </a:solidFill>
                <a:latin typeface="+mj-lt"/>
              </a:rPr>
              <a:t>.</a:t>
            </a:r>
          </a:p>
          <a:p>
            <a:pPr marL="444020" lvl="1" indent="-222010" algn="l">
              <a:lnSpc>
                <a:spcPts val="2879"/>
              </a:lnSpc>
              <a:spcBef>
                <a:spcPct val="0"/>
              </a:spcBef>
              <a:buFont typeface="Arial"/>
              <a:buChar char="•"/>
            </a:pPr>
            <a:endParaRPr lang="en-US" sz="2056" dirty="0">
              <a:solidFill>
                <a:srgbClr val="FFFFFF"/>
              </a:solidFill>
              <a:latin typeface="HK Grotesk Light"/>
            </a:endParaRPr>
          </a:p>
          <a:p>
            <a:pPr marL="0" lvl="0" indent="0" algn="l">
              <a:lnSpc>
                <a:spcPts val="2879"/>
              </a:lnSpc>
              <a:spcBef>
                <a:spcPct val="0"/>
              </a:spcBef>
            </a:pPr>
            <a:endParaRPr lang="en-US" sz="2056" dirty="0">
              <a:solidFill>
                <a:srgbClr val="FFFFFF"/>
              </a:solidFill>
              <a:latin typeface="HK Grotesk Light"/>
            </a:endParaRPr>
          </a:p>
          <a:p>
            <a:pPr marL="0" lvl="0" indent="0" algn="l">
              <a:lnSpc>
                <a:spcPts val="2879"/>
              </a:lnSpc>
              <a:spcBef>
                <a:spcPct val="0"/>
              </a:spcBef>
            </a:pPr>
            <a:endParaRPr lang="en-US" sz="2056" dirty="0">
              <a:solidFill>
                <a:srgbClr val="FFFFFF"/>
              </a:solidFill>
              <a:latin typeface="HK Grotesk Light"/>
            </a:endParaRPr>
          </a:p>
          <a:p>
            <a:pPr marL="0" lvl="0" indent="0" algn="l">
              <a:lnSpc>
                <a:spcPts val="2879"/>
              </a:lnSpc>
              <a:spcBef>
                <a:spcPct val="0"/>
              </a:spcBef>
            </a:pPr>
            <a:endParaRPr lang="en-US" sz="2056" dirty="0">
              <a:solidFill>
                <a:srgbClr val="FFFFFF"/>
              </a:solidFill>
              <a:latin typeface="HK Grotesk Light"/>
            </a:endParaRPr>
          </a:p>
        </p:txBody>
      </p:sp>
      <p:sp>
        <p:nvSpPr>
          <p:cNvPr id="5" name="TextBox 2">
            <a:extLst>
              <a:ext uri="{FF2B5EF4-FFF2-40B4-BE49-F238E27FC236}">
                <a16:creationId xmlns:a16="http://schemas.microsoft.com/office/drawing/2014/main" id="{6E79B093-BAEC-42B5-5887-85189780AAF4}"/>
              </a:ext>
            </a:extLst>
          </p:cNvPr>
          <p:cNvSpPr txBox="1"/>
          <p:nvPr/>
        </p:nvSpPr>
        <p:spPr>
          <a:xfrm>
            <a:off x="2514600" y="114300"/>
            <a:ext cx="12978548" cy="12286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dirty="0">
                <a:solidFill>
                  <a:srgbClr val="FFFFFF"/>
                </a:solidFill>
                <a:latin typeface="HK Grotesk Bold"/>
              </a:rPr>
              <a:t>Data Description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0F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6717731">
            <a:off x="16064352" y="7941365"/>
            <a:ext cx="3213042" cy="3197017"/>
          </a:xfrm>
          <a:custGeom>
            <a:avLst/>
            <a:gdLst/>
            <a:ahLst/>
            <a:cxnLst/>
            <a:rect l="l" t="t" r="r" b="b"/>
            <a:pathLst>
              <a:path w="3213042" h="3197017">
                <a:moveTo>
                  <a:pt x="0" y="0"/>
                </a:moveTo>
                <a:lnTo>
                  <a:pt x="3213042" y="0"/>
                </a:lnTo>
                <a:lnTo>
                  <a:pt x="3213042" y="3197018"/>
                </a:lnTo>
                <a:lnTo>
                  <a:pt x="0" y="31970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1963400" y="1104900"/>
            <a:ext cx="3281058" cy="1228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600"/>
              </a:lnSpc>
              <a:spcBef>
                <a:spcPct val="0"/>
              </a:spcBef>
            </a:pPr>
            <a:r>
              <a:rPr lang="en-US" sz="8000" dirty="0">
                <a:solidFill>
                  <a:srgbClr val="FFFFFF"/>
                </a:solidFill>
                <a:latin typeface="+mj-lt"/>
              </a:rPr>
              <a:t>Tools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134600" y="2628900"/>
            <a:ext cx="7927865" cy="53360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40"/>
              </a:lnSpc>
            </a:pPr>
            <a:endParaRPr dirty="0"/>
          </a:p>
          <a:p>
            <a:pPr>
              <a:lnSpc>
                <a:spcPts val="3240"/>
              </a:lnSpc>
            </a:pPr>
            <a:r>
              <a:rPr lang="en-US" sz="2800" dirty="0">
                <a:solidFill>
                  <a:srgbClr val="2ABCB8"/>
                </a:solidFill>
                <a:latin typeface="HK Grotesk Bold"/>
              </a:rPr>
              <a:t>Data Handling</a:t>
            </a:r>
            <a:r>
              <a:rPr lang="en-US" sz="2800" dirty="0">
                <a:solidFill>
                  <a:srgbClr val="FFFFFF"/>
                </a:solidFill>
                <a:latin typeface="HK Grotesk Bold"/>
              </a:rPr>
              <a:t>:</a:t>
            </a:r>
            <a:r>
              <a:rPr lang="en-US" sz="2800" dirty="0">
                <a:solidFill>
                  <a:srgbClr val="FFFFFF"/>
                </a:solidFill>
                <a:latin typeface="HK Grotesk"/>
              </a:rPr>
              <a:t> pandas</a:t>
            </a:r>
          </a:p>
          <a:p>
            <a:pPr>
              <a:lnSpc>
                <a:spcPts val="3240"/>
              </a:lnSpc>
            </a:pPr>
            <a:endParaRPr lang="en-US" sz="2800" dirty="0">
              <a:solidFill>
                <a:srgbClr val="FFFFFF"/>
              </a:solidFill>
              <a:latin typeface="HK Grotesk"/>
            </a:endParaRPr>
          </a:p>
          <a:p>
            <a:pPr>
              <a:lnSpc>
                <a:spcPts val="3240"/>
              </a:lnSpc>
            </a:pPr>
            <a:r>
              <a:rPr lang="en-US" sz="2800" dirty="0">
                <a:solidFill>
                  <a:srgbClr val="2ABCB8"/>
                </a:solidFill>
                <a:latin typeface="HK Grotesk Bold"/>
              </a:rPr>
              <a:t>NLP and Text</a:t>
            </a:r>
            <a:r>
              <a:rPr lang="en-US" sz="2800" dirty="0">
                <a:solidFill>
                  <a:srgbClr val="FFFFFF"/>
                </a:solidFill>
                <a:latin typeface="HK Grotesk Bold"/>
              </a:rPr>
              <a:t> </a:t>
            </a:r>
            <a:r>
              <a:rPr lang="en-US" sz="2800" dirty="0">
                <a:solidFill>
                  <a:srgbClr val="2ABCB8"/>
                </a:solidFill>
                <a:latin typeface="HK Grotesk Bold"/>
              </a:rPr>
              <a:t>Processing</a:t>
            </a:r>
            <a:r>
              <a:rPr lang="en-US" sz="2800" dirty="0">
                <a:solidFill>
                  <a:srgbClr val="FFFFFF"/>
                </a:solidFill>
                <a:latin typeface="HK Grotesk Bold"/>
              </a:rPr>
              <a:t>:</a:t>
            </a:r>
            <a:r>
              <a:rPr lang="en-US" sz="2800" dirty="0">
                <a:solidFill>
                  <a:srgbClr val="FFFFFF"/>
                </a:solidFill>
                <a:latin typeface="HK Grotesk"/>
              </a:rPr>
              <a:t> NLTK</a:t>
            </a:r>
          </a:p>
          <a:p>
            <a:pPr>
              <a:lnSpc>
                <a:spcPts val="3240"/>
              </a:lnSpc>
            </a:pPr>
            <a:endParaRPr lang="en-US" sz="2800" dirty="0">
              <a:solidFill>
                <a:srgbClr val="FFFFFF"/>
              </a:solidFill>
              <a:latin typeface="HK Grotesk"/>
            </a:endParaRPr>
          </a:p>
          <a:p>
            <a:pPr>
              <a:lnSpc>
                <a:spcPts val="3240"/>
              </a:lnSpc>
            </a:pPr>
            <a:r>
              <a:rPr lang="en-US" sz="2800" dirty="0">
                <a:solidFill>
                  <a:srgbClr val="2ABCB8"/>
                </a:solidFill>
                <a:latin typeface="HK Grotesk Bold"/>
              </a:rPr>
              <a:t>Text Analytics</a:t>
            </a:r>
            <a:r>
              <a:rPr lang="en-US" sz="2800" dirty="0">
                <a:solidFill>
                  <a:srgbClr val="FFFFFF"/>
                </a:solidFill>
                <a:latin typeface="HK Grotesk"/>
              </a:rPr>
              <a:t>: Scikit-learn, VADER, NLTK</a:t>
            </a:r>
          </a:p>
          <a:p>
            <a:pPr>
              <a:lnSpc>
                <a:spcPts val="3240"/>
              </a:lnSpc>
            </a:pPr>
            <a:endParaRPr lang="en-US" sz="2800" dirty="0">
              <a:solidFill>
                <a:srgbClr val="FFFFFF"/>
              </a:solidFill>
              <a:latin typeface="HK Grotesk"/>
            </a:endParaRPr>
          </a:p>
          <a:p>
            <a:pPr>
              <a:lnSpc>
                <a:spcPts val="3240"/>
              </a:lnSpc>
            </a:pPr>
            <a:r>
              <a:rPr lang="en-US" sz="2800" dirty="0">
                <a:solidFill>
                  <a:srgbClr val="2ABCB8"/>
                </a:solidFill>
                <a:latin typeface="HK Grotesk Bold"/>
              </a:rPr>
              <a:t>Machine Learning</a:t>
            </a:r>
            <a:r>
              <a:rPr lang="en-US" sz="2800" dirty="0">
                <a:solidFill>
                  <a:srgbClr val="FFFFFF"/>
                </a:solidFill>
                <a:latin typeface="HK Grotesk"/>
              </a:rPr>
              <a:t>: Scikit-learn</a:t>
            </a:r>
          </a:p>
          <a:p>
            <a:pPr>
              <a:lnSpc>
                <a:spcPts val="3240"/>
              </a:lnSpc>
            </a:pPr>
            <a:endParaRPr lang="en-US" sz="2800" dirty="0">
              <a:solidFill>
                <a:srgbClr val="FFFFFF"/>
              </a:solidFill>
              <a:latin typeface="HK Grotesk"/>
            </a:endParaRPr>
          </a:p>
          <a:p>
            <a:pPr>
              <a:lnSpc>
                <a:spcPts val="3240"/>
              </a:lnSpc>
            </a:pPr>
            <a:r>
              <a:rPr lang="en-US" sz="2800" dirty="0">
                <a:solidFill>
                  <a:srgbClr val="2ABCB8"/>
                </a:solidFill>
                <a:latin typeface="HK Grotesk Bold"/>
              </a:rPr>
              <a:t>Visualization</a:t>
            </a:r>
            <a:r>
              <a:rPr lang="en-US" sz="2800" dirty="0">
                <a:solidFill>
                  <a:srgbClr val="FFFFFF"/>
                </a:solidFill>
                <a:latin typeface="HK Grotesk"/>
              </a:rPr>
              <a:t>: Matplotlib </a:t>
            </a:r>
          </a:p>
          <a:p>
            <a:pPr>
              <a:lnSpc>
                <a:spcPts val="3240"/>
              </a:lnSpc>
            </a:pPr>
            <a:endParaRPr lang="en-US" sz="2700" dirty="0">
              <a:solidFill>
                <a:srgbClr val="FFFFFF"/>
              </a:solidFill>
              <a:latin typeface="HK Grotesk"/>
            </a:endParaRPr>
          </a:p>
          <a:p>
            <a:pPr>
              <a:lnSpc>
                <a:spcPts val="3240"/>
              </a:lnSpc>
            </a:pPr>
            <a:endParaRPr lang="en-US" sz="2700" dirty="0">
              <a:solidFill>
                <a:srgbClr val="FFFFFF"/>
              </a:solidFill>
              <a:latin typeface="HK Grotesk"/>
            </a:endParaRPr>
          </a:p>
          <a:p>
            <a:pPr>
              <a:lnSpc>
                <a:spcPts val="3240"/>
              </a:lnSpc>
              <a:spcBef>
                <a:spcPct val="0"/>
              </a:spcBef>
            </a:pPr>
            <a:endParaRPr lang="en-US" sz="2700" dirty="0">
              <a:solidFill>
                <a:srgbClr val="FFFFFF"/>
              </a:solidFill>
              <a:latin typeface="HK Grotesk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0" y="0"/>
            <a:ext cx="9649388" cy="10287000"/>
          </a:xfrm>
          <a:custGeom>
            <a:avLst/>
            <a:gdLst/>
            <a:ahLst/>
            <a:cxnLst/>
            <a:rect l="l" t="t" r="r" b="b"/>
            <a:pathLst>
              <a:path w="9649388" h="10287000">
                <a:moveTo>
                  <a:pt x="0" y="0"/>
                </a:moveTo>
                <a:lnTo>
                  <a:pt x="9649388" y="0"/>
                </a:lnTo>
                <a:lnTo>
                  <a:pt x="964938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69649" b="-5995"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0F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932503" y="364413"/>
            <a:ext cx="12978548" cy="12286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600"/>
              </a:lnSpc>
            </a:pPr>
            <a:r>
              <a:rPr lang="en-US" sz="8000" dirty="0">
                <a:solidFill>
                  <a:srgbClr val="FFFFFF"/>
                </a:solidFill>
                <a:latin typeface="+mj-lt"/>
              </a:rPr>
              <a:t>System Design </a:t>
            </a:r>
          </a:p>
        </p:txBody>
      </p:sp>
      <p:sp>
        <p:nvSpPr>
          <p:cNvPr id="3" name="Freeform 3"/>
          <p:cNvSpPr/>
          <p:nvPr/>
        </p:nvSpPr>
        <p:spPr>
          <a:xfrm rot="-7925020">
            <a:off x="-1433162" y="1913062"/>
            <a:ext cx="2866325" cy="3809070"/>
          </a:xfrm>
          <a:custGeom>
            <a:avLst/>
            <a:gdLst/>
            <a:ahLst/>
            <a:cxnLst/>
            <a:rect l="l" t="t" r="r" b="b"/>
            <a:pathLst>
              <a:path w="2866325" h="3809070">
                <a:moveTo>
                  <a:pt x="0" y="0"/>
                </a:moveTo>
                <a:lnTo>
                  <a:pt x="2866324" y="0"/>
                </a:lnTo>
                <a:lnTo>
                  <a:pt x="2866324" y="3809069"/>
                </a:lnTo>
                <a:lnTo>
                  <a:pt x="0" y="38090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6717731">
            <a:off x="10249682" y="8813182"/>
            <a:ext cx="3213042" cy="3197017"/>
          </a:xfrm>
          <a:custGeom>
            <a:avLst/>
            <a:gdLst/>
            <a:ahLst/>
            <a:cxnLst/>
            <a:rect l="l" t="t" r="r" b="b"/>
            <a:pathLst>
              <a:path w="3213042" h="3197017">
                <a:moveTo>
                  <a:pt x="0" y="0"/>
                </a:moveTo>
                <a:lnTo>
                  <a:pt x="3213043" y="0"/>
                </a:lnTo>
                <a:lnTo>
                  <a:pt x="3213043" y="3197018"/>
                </a:lnTo>
                <a:lnTo>
                  <a:pt x="0" y="319701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4461367" y="-576557"/>
            <a:ext cx="3517982" cy="3110592"/>
          </a:xfrm>
          <a:custGeom>
            <a:avLst/>
            <a:gdLst/>
            <a:ahLst/>
            <a:cxnLst/>
            <a:rect l="l" t="t" r="r" b="b"/>
            <a:pathLst>
              <a:path w="3517982" h="3110592">
                <a:moveTo>
                  <a:pt x="0" y="0"/>
                </a:moveTo>
                <a:lnTo>
                  <a:pt x="3517982" y="0"/>
                </a:lnTo>
                <a:lnTo>
                  <a:pt x="3517982" y="3110592"/>
                </a:lnTo>
                <a:lnTo>
                  <a:pt x="0" y="311059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AE41DA-C23E-BAE3-CABE-92E56EC284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43200" y="3314700"/>
            <a:ext cx="13411200" cy="392906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0F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932503" y="364413"/>
            <a:ext cx="12978548" cy="12286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600"/>
              </a:lnSpc>
            </a:pPr>
            <a:r>
              <a:rPr lang="en-US" sz="8000" dirty="0">
                <a:solidFill>
                  <a:srgbClr val="FFFFFF"/>
                </a:solidFill>
                <a:latin typeface="+mj-lt"/>
              </a:rPr>
              <a:t>System Implementation </a:t>
            </a:r>
          </a:p>
        </p:txBody>
      </p:sp>
      <p:sp>
        <p:nvSpPr>
          <p:cNvPr id="3" name="Freeform 3"/>
          <p:cNvSpPr/>
          <p:nvPr/>
        </p:nvSpPr>
        <p:spPr>
          <a:xfrm rot="-7925020">
            <a:off x="-1433162" y="1913062"/>
            <a:ext cx="2866325" cy="3809070"/>
          </a:xfrm>
          <a:custGeom>
            <a:avLst/>
            <a:gdLst/>
            <a:ahLst/>
            <a:cxnLst/>
            <a:rect l="l" t="t" r="r" b="b"/>
            <a:pathLst>
              <a:path w="2866325" h="3809070">
                <a:moveTo>
                  <a:pt x="0" y="0"/>
                </a:moveTo>
                <a:lnTo>
                  <a:pt x="2866324" y="0"/>
                </a:lnTo>
                <a:lnTo>
                  <a:pt x="2866324" y="3809069"/>
                </a:lnTo>
                <a:lnTo>
                  <a:pt x="0" y="38090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6717731">
            <a:off x="10249682" y="8813182"/>
            <a:ext cx="3213042" cy="3197017"/>
          </a:xfrm>
          <a:custGeom>
            <a:avLst/>
            <a:gdLst/>
            <a:ahLst/>
            <a:cxnLst/>
            <a:rect l="l" t="t" r="r" b="b"/>
            <a:pathLst>
              <a:path w="3213042" h="3197017">
                <a:moveTo>
                  <a:pt x="0" y="0"/>
                </a:moveTo>
                <a:lnTo>
                  <a:pt x="3213043" y="0"/>
                </a:lnTo>
                <a:lnTo>
                  <a:pt x="3213043" y="3197018"/>
                </a:lnTo>
                <a:lnTo>
                  <a:pt x="0" y="319701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4461367" y="-576557"/>
            <a:ext cx="3517982" cy="3110592"/>
          </a:xfrm>
          <a:custGeom>
            <a:avLst/>
            <a:gdLst/>
            <a:ahLst/>
            <a:cxnLst/>
            <a:rect l="l" t="t" r="r" b="b"/>
            <a:pathLst>
              <a:path w="3517982" h="3110592">
                <a:moveTo>
                  <a:pt x="0" y="0"/>
                </a:moveTo>
                <a:lnTo>
                  <a:pt x="3517982" y="0"/>
                </a:lnTo>
                <a:lnTo>
                  <a:pt x="3517982" y="3110592"/>
                </a:lnTo>
                <a:lnTo>
                  <a:pt x="0" y="311059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3301180" y="1987172"/>
            <a:ext cx="12241194" cy="6336747"/>
          </a:xfrm>
          <a:custGeom>
            <a:avLst/>
            <a:gdLst/>
            <a:ahLst/>
            <a:cxnLst/>
            <a:rect l="l" t="t" r="r" b="b"/>
            <a:pathLst>
              <a:path w="12241194" h="6336747">
                <a:moveTo>
                  <a:pt x="0" y="0"/>
                </a:moveTo>
                <a:lnTo>
                  <a:pt x="12241194" y="0"/>
                </a:lnTo>
                <a:lnTo>
                  <a:pt x="12241194" y="6336747"/>
                </a:lnTo>
                <a:lnTo>
                  <a:pt x="0" y="633674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14008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0F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17604" y="1565262"/>
            <a:ext cx="7291323" cy="4628128"/>
          </a:xfrm>
          <a:custGeom>
            <a:avLst/>
            <a:gdLst/>
            <a:ahLst/>
            <a:cxnLst/>
            <a:rect l="l" t="t" r="r" b="b"/>
            <a:pathLst>
              <a:path w="7508913" h="5548994">
                <a:moveTo>
                  <a:pt x="0" y="0"/>
                </a:moveTo>
                <a:lnTo>
                  <a:pt x="7508912" y="0"/>
                </a:lnTo>
                <a:lnTo>
                  <a:pt x="7508912" y="5548995"/>
                </a:lnTo>
                <a:lnTo>
                  <a:pt x="0" y="55489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115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536108" y="6667011"/>
            <a:ext cx="8467525" cy="34708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986"/>
              </a:lnSpc>
            </a:pPr>
            <a:r>
              <a:rPr lang="en-US" sz="2800" dirty="0">
                <a:solidFill>
                  <a:srgbClr val="FFFFFF"/>
                </a:solidFill>
                <a:latin typeface="+mj-lt"/>
              </a:rPr>
              <a:t>A. </a:t>
            </a:r>
            <a:r>
              <a:rPr lang="en-US" sz="2800" dirty="0">
                <a:solidFill>
                  <a:srgbClr val="2ABCB8"/>
                </a:solidFill>
                <a:latin typeface="HK Grotesk Bold"/>
              </a:rPr>
              <a:t>The Cosine similarity </a:t>
            </a:r>
            <a:r>
              <a:rPr lang="en-US" sz="2800" dirty="0">
                <a:solidFill>
                  <a:srgbClr val="FFFFFF"/>
                </a:solidFill>
                <a:latin typeface="+mj-lt"/>
              </a:rPr>
              <a:t>trends for both companies show volatility, with Tesla having more pronounced fluctuations.</a:t>
            </a:r>
          </a:p>
          <a:p>
            <a:pPr>
              <a:lnSpc>
                <a:spcPts val="2986"/>
              </a:lnSpc>
            </a:pPr>
            <a:endParaRPr lang="en-US" sz="2800" dirty="0">
              <a:solidFill>
                <a:srgbClr val="FFFFFF"/>
              </a:solidFill>
              <a:latin typeface="+mj-lt"/>
            </a:endParaRPr>
          </a:p>
          <a:p>
            <a:pPr>
              <a:lnSpc>
                <a:spcPts val="2986"/>
              </a:lnSpc>
            </a:pPr>
            <a:r>
              <a:rPr lang="en-US" sz="2800" dirty="0">
                <a:solidFill>
                  <a:srgbClr val="FFFFFF"/>
                </a:solidFill>
                <a:latin typeface="+mj-lt"/>
              </a:rPr>
              <a:t>B. The variation in similarity scores suggests periods of change or divergence in characteristics or policies between the two companies.</a:t>
            </a:r>
          </a:p>
          <a:p>
            <a:pPr>
              <a:lnSpc>
                <a:spcPts val="2986"/>
              </a:lnSpc>
            </a:pPr>
            <a:endParaRPr lang="en-US" sz="2800" dirty="0">
              <a:solidFill>
                <a:srgbClr val="FFFFFF"/>
              </a:solidFill>
              <a:latin typeface="+mj-lt"/>
            </a:endParaRPr>
          </a:p>
          <a:p>
            <a:pPr>
              <a:lnSpc>
                <a:spcPts val="2986"/>
              </a:lnSpc>
            </a:pPr>
            <a:r>
              <a:rPr lang="en-US" sz="2800" dirty="0">
                <a:solidFill>
                  <a:srgbClr val="FFFFFF"/>
                </a:solidFill>
                <a:latin typeface="+mj-lt"/>
              </a:rPr>
              <a:t>C. The dip in 2016 can be attributed to Tesla undergoing mass production issues for their Model X SUVs.</a:t>
            </a:r>
            <a:endParaRPr lang="en-US" sz="2488" dirty="0">
              <a:solidFill>
                <a:srgbClr val="FFFFFF"/>
              </a:solidFill>
              <a:latin typeface="HK Grotesk Bold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9413507" y="1565261"/>
            <a:ext cx="7655294" cy="4628128"/>
          </a:xfrm>
          <a:custGeom>
            <a:avLst/>
            <a:gdLst/>
            <a:ahLst/>
            <a:cxnLst/>
            <a:rect l="l" t="t" r="r" b="b"/>
            <a:pathLst>
              <a:path w="7808187" h="5382688">
                <a:moveTo>
                  <a:pt x="0" y="0"/>
                </a:moveTo>
                <a:lnTo>
                  <a:pt x="7808187" y="0"/>
                </a:lnTo>
                <a:lnTo>
                  <a:pt x="7808187" y="5382688"/>
                </a:lnTo>
                <a:lnTo>
                  <a:pt x="0" y="53826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594" r="-451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9413507" y="7025862"/>
            <a:ext cx="7807693" cy="31802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613"/>
              </a:lnSpc>
            </a:pPr>
            <a:r>
              <a:rPr lang="en-US" sz="2700" dirty="0">
                <a:solidFill>
                  <a:srgbClr val="FFFFFF"/>
                </a:solidFill>
                <a:latin typeface="HK Grotesk Bold"/>
              </a:rPr>
              <a:t>A. </a:t>
            </a:r>
            <a:r>
              <a:rPr lang="en-US" sz="2800" dirty="0">
                <a:solidFill>
                  <a:srgbClr val="2ABCB8"/>
                </a:solidFill>
                <a:latin typeface="HK Grotesk Bold"/>
              </a:rPr>
              <a:t>The Jaccard similarity </a:t>
            </a:r>
            <a:r>
              <a:rPr lang="en-US" sz="2800" dirty="0">
                <a:solidFill>
                  <a:srgbClr val="FFFFFF"/>
                </a:solidFill>
                <a:latin typeface="+mj-lt"/>
              </a:rPr>
              <a:t>trends for both companies show volatility, with Tesla having more pronounced fluctuations.</a:t>
            </a:r>
          </a:p>
          <a:p>
            <a:pPr>
              <a:lnSpc>
                <a:spcPts val="2613"/>
              </a:lnSpc>
            </a:pPr>
            <a:endParaRPr lang="en-US" sz="2800" dirty="0">
              <a:solidFill>
                <a:srgbClr val="FFFFFF"/>
              </a:solidFill>
              <a:latin typeface="+mj-lt"/>
            </a:endParaRPr>
          </a:p>
          <a:p>
            <a:pPr>
              <a:lnSpc>
                <a:spcPts val="2613"/>
              </a:lnSpc>
            </a:pPr>
            <a:r>
              <a:rPr lang="en-US" sz="2800" dirty="0">
                <a:solidFill>
                  <a:srgbClr val="FFFFFF"/>
                </a:solidFill>
                <a:latin typeface="+mj-lt"/>
              </a:rPr>
              <a:t>B. The variation in similarity scores suggests periods of change or divergence in characteristics or policies between the two companies</a:t>
            </a:r>
            <a:r>
              <a:rPr lang="en-US" sz="2700" dirty="0">
                <a:solidFill>
                  <a:srgbClr val="FFFFFF"/>
                </a:solidFill>
                <a:latin typeface="HK Grotesk Bold"/>
              </a:rPr>
              <a:t>.</a:t>
            </a:r>
          </a:p>
          <a:p>
            <a:pPr>
              <a:lnSpc>
                <a:spcPts val="2199"/>
              </a:lnSpc>
            </a:pPr>
            <a:endParaRPr lang="en-US" sz="2178" dirty="0">
              <a:solidFill>
                <a:srgbClr val="FFFFFF"/>
              </a:solidFill>
              <a:latin typeface="HK Grotesk Bold"/>
            </a:endParaRPr>
          </a:p>
          <a:p>
            <a:pPr algn="ctr">
              <a:lnSpc>
                <a:spcPts val="2199"/>
              </a:lnSpc>
            </a:pPr>
            <a:endParaRPr lang="en-US" sz="2178" dirty="0">
              <a:solidFill>
                <a:srgbClr val="FFFFFF"/>
              </a:solidFill>
              <a:latin typeface="HK Grotesk Bold"/>
            </a:endParaRPr>
          </a:p>
          <a:p>
            <a:pPr algn="ctr">
              <a:lnSpc>
                <a:spcPts val="2199"/>
              </a:lnSpc>
              <a:spcBef>
                <a:spcPct val="0"/>
              </a:spcBef>
            </a:pPr>
            <a:r>
              <a:rPr lang="en-US" sz="1833" dirty="0">
                <a:solidFill>
                  <a:srgbClr val="FFFFFF"/>
                </a:solidFill>
                <a:latin typeface="HK Grotesk Bold"/>
              </a:rPr>
              <a:t> </a:t>
            </a:r>
          </a:p>
        </p:txBody>
      </p:sp>
      <p:sp>
        <p:nvSpPr>
          <p:cNvPr id="6" name="TextBox 2">
            <a:extLst>
              <a:ext uri="{FF2B5EF4-FFF2-40B4-BE49-F238E27FC236}">
                <a16:creationId xmlns:a16="http://schemas.microsoft.com/office/drawing/2014/main" id="{B9E42F64-CF25-BDA6-18A8-800975E68F85}"/>
              </a:ext>
            </a:extLst>
          </p:cNvPr>
          <p:cNvSpPr txBox="1"/>
          <p:nvPr/>
        </p:nvSpPr>
        <p:spPr>
          <a:xfrm>
            <a:off x="2654726" y="269266"/>
            <a:ext cx="12978548" cy="12286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600"/>
              </a:lnSpc>
            </a:pPr>
            <a:r>
              <a:rPr lang="en-US" sz="8000" dirty="0">
                <a:solidFill>
                  <a:srgbClr val="FFFFFF"/>
                </a:solidFill>
                <a:latin typeface="+mj-lt"/>
              </a:rPr>
              <a:t> Analyses and Visualizations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A2AF5A-B6F6-36B4-765D-761CBD15AEF9}"/>
              </a:ext>
            </a:extLst>
          </p:cNvPr>
          <p:cNvSpPr txBox="1"/>
          <p:nvPr/>
        </p:nvSpPr>
        <p:spPr>
          <a:xfrm>
            <a:off x="772315" y="6290107"/>
            <a:ext cx="7446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Fig 1: Cosine Similarity analysis Line Charts for Tesla and GM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B8410C-34A0-4515-B56F-26EF647E1CDA}"/>
              </a:ext>
            </a:extLst>
          </p:cNvPr>
          <p:cNvSpPr txBox="1"/>
          <p:nvPr/>
        </p:nvSpPr>
        <p:spPr>
          <a:xfrm>
            <a:off x="9296400" y="6293754"/>
            <a:ext cx="53274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Fig 2: Jaccard Similarity analysis Line Charts for Tesla and GM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0F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648200" y="790020"/>
            <a:ext cx="8382000" cy="4965964"/>
          </a:xfrm>
          <a:custGeom>
            <a:avLst/>
            <a:gdLst/>
            <a:ahLst/>
            <a:cxnLst/>
            <a:rect l="l" t="t" r="r" b="b"/>
            <a:pathLst>
              <a:path w="6434886" h="5554977">
                <a:moveTo>
                  <a:pt x="0" y="0"/>
                </a:moveTo>
                <a:lnTo>
                  <a:pt x="6434886" y="0"/>
                </a:lnTo>
                <a:lnTo>
                  <a:pt x="6434886" y="5554978"/>
                </a:lnTo>
                <a:lnTo>
                  <a:pt x="0" y="55549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TextBox 4"/>
          <p:cNvSpPr txBox="1"/>
          <p:nvPr/>
        </p:nvSpPr>
        <p:spPr>
          <a:xfrm>
            <a:off x="4589476" y="7349009"/>
            <a:ext cx="8974124" cy="18848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091"/>
              </a:lnSpc>
            </a:pPr>
            <a:endParaRPr dirty="0"/>
          </a:p>
          <a:p>
            <a:pPr>
              <a:lnSpc>
                <a:spcPts val="2091"/>
              </a:lnSpc>
            </a:pPr>
            <a:r>
              <a:rPr lang="en-US" sz="2800" dirty="0">
                <a:solidFill>
                  <a:srgbClr val="FFFFFF"/>
                </a:solidFill>
                <a:latin typeface="+mj-lt"/>
              </a:rPr>
              <a:t>A. The chart compares the Cosine and Jaccard similarity scores for Tesla and GM in the year 2020.</a:t>
            </a:r>
          </a:p>
          <a:p>
            <a:pPr>
              <a:lnSpc>
                <a:spcPts val="2091"/>
              </a:lnSpc>
            </a:pPr>
            <a:endParaRPr lang="en-US" sz="2800" dirty="0">
              <a:solidFill>
                <a:srgbClr val="FFFFFF"/>
              </a:solidFill>
              <a:latin typeface="+mj-lt"/>
            </a:endParaRPr>
          </a:p>
          <a:p>
            <a:pPr>
              <a:lnSpc>
                <a:spcPts val="2091"/>
              </a:lnSpc>
            </a:pPr>
            <a:r>
              <a:rPr lang="en-US" sz="2800" dirty="0">
                <a:solidFill>
                  <a:srgbClr val="FFFFFF"/>
                </a:solidFill>
                <a:latin typeface="+mj-lt"/>
              </a:rPr>
              <a:t>B. Tesla's cosine similarity score is higher than its Jaccard score, while GM shows closer cosine and Jaccard scores.</a:t>
            </a:r>
          </a:p>
          <a:p>
            <a:pPr algn="ctr">
              <a:lnSpc>
                <a:spcPts val="2091"/>
              </a:lnSpc>
              <a:spcBef>
                <a:spcPct val="0"/>
              </a:spcBef>
            </a:pPr>
            <a:endParaRPr lang="en-US" sz="1743" dirty="0">
              <a:solidFill>
                <a:srgbClr val="FFFFFF"/>
              </a:solidFill>
              <a:latin typeface="HK Grotesk Bold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A27AE8-4A40-E1D0-358C-1647CA6632E4}"/>
              </a:ext>
            </a:extLst>
          </p:cNvPr>
          <p:cNvSpPr txBox="1"/>
          <p:nvPr/>
        </p:nvSpPr>
        <p:spPr>
          <a:xfrm>
            <a:off x="4648200" y="5981700"/>
            <a:ext cx="53274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Fig 3: Cosine and Jaccard Similarity analysis bar charts for Tesla and GM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400</TotalTime>
  <Words>1286</Words>
  <Application>Microsoft Office PowerPoint</Application>
  <PresentationFormat>Custom</PresentationFormat>
  <Paragraphs>127</Paragraphs>
  <Slides>15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HK Grotesk Bold</vt:lpstr>
      <vt:lpstr>HK Grotesk</vt:lpstr>
      <vt:lpstr>HK Grotesk Medium</vt:lpstr>
      <vt:lpstr>HK Grotesk Light</vt:lpstr>
      <vt:lpstr>Arial</vt:lpstr>
      <vt:lpstr>Calibri</vt:lpstr>
      <vt:lpstr>Aptos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Unveiling Similarities: Text Analytics in Financial Reports</dc:title>
  <dc:creator>Sanya Jolly</dc:creator>
  <cp:lastModifiedBy>Somya Jindal</cp:lastModifiedBy>
  <cp:revision>70</cp:revision>
  <dcterms:created xsi:type="dcterms:W3CDTF">2006-08-16T00:00:00Z</dcterms:created>
  <dcterms:modified xsi:type="dcterms:W3CDTF">2024-05-28T19:35:41Z</dcterms:modified>
  <dc:identifier>DAF-sDWkXcI</dc:identifier>
</cp:coreProperties>
</file>